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handoutMasterIdLst>
    <p:handoutMasterId r:id="rId35"/>
  </p:handoutMasterIdLst>
  <p:sldIdLst>
    <p:sldId id="259" r:id="rId2"/>
    <p:sldId id="256" r:id="rId3"/>
    <p:sldId id="294" r:id="rId4"/>
    <p:sldId id="297" r:id="rId5"/>
    <p:sldId id="295" r:id="rId6"/>
    <p:sldId id="296" r:id="rId7"/>
    <p:sldId id="329" r:id="rId8"/>
    <p:sldId id="302" r:id="rId9"/>
    <p:sldId id="333" r:id="rId10"/>
    <p:sldId id="306" r:id="rId11"/>
    <p:sldId id="305" r:id="rId12"/>
    <p:sldId id="303" r:id="rId13"/>
    <p:sldId id="339" r:id="rId14"/>
    <p:sldId id="300" r:id="rId15"/>
    <p:sldId id="298" r:id="rId16"/>
    <p:sldId id="299" r:id="rId17"/>
    <p:sldId id="340" r:id="rId18"/>
    <p:sldId id="334" r:id="rId19"/>
    <p:sldId id="301" r:id="rId20"/>
    <p:sldId id="335" r:id="rId21"/>
    <p:sldId id="304" r:id="rId22"/>
    <p:sldId id="336" r:id="rId23"/>
    <p:sldId id="307" r:id="rId24"/>
    <p:sldId id="313" r:id="rId25"/>
    <p:sldId id="337" r:id="rId26"/>
    <p:sldId id="312" r:id="rId27"/>
    <p:sldId id="338" r:id="rId28"/>
    <p:sldId id="310" r:id="rId29"/>
    <p:sldId id="308" r:id="rId30"/>
    <p:sldId id="311" r:id="rId31"/>
    <p:sldId id="341" r:id="rId32"/>
    <p:sldId id="265" r:id="rId3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070B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979" autoAdjust="0"/>
    <p:restoredTop sz="77694" autoAdjust="0"/>
  </p:normalViewPr>
  <p:slideViewPr>
    <p:cSldViewPr snapToGrid="0" showGuides="1">
      <p:cViewPr varScale="1">
        <p:scale>
          <a:sx n="77" d="100"/>
          <a:sy n="77" d="100"/>
        </p:scale>
        <p:origin x="1142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4F8CA67C-2B06-D84E-754C-3A00218C700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8CD1BE3-2C3D-F29D-32F3-AC267CDDE08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9B94E8-5E34-4ABE-8298-246586D525C0}" type="datetimeFigureOut">
              <a:rPr lang="zh-CN" altLang="en-US" smtClean="0"/>
              <a:t>2023/7/12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1612957-7106-4C35-A370-AD307251E19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2BCFF53-FD24-0B14-8FE3-8E9838FA521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2243BF-B160-4DCC-A3A9-1C056F12E9A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480292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E0D470-2D68-4EA3-B3BB-8B01CCFC69D6}" type="datetimeFigureOut">
              <a:rPr lang="en-US" smtClean="0"/>
              <a:t>12-Jul-23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DB512D-B345-4EDA-8252-92215DB99A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78903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Dataset is German census 2011.</a:t>
            </a:r>
          </a:p>
          <a:p>
            <a:r>
              <a:rPr lang="en-US" altLang="zh-CN" dirty="0"/>
              <a:t>This dataset describes the information of different aspects of German general social situation.</a:t>
            </a:r>
          </a:p>
          <a:p>
            <a:r>
              <a:rPr lang="en-US" altLang="zh-CN" dirty="0"/>
              <a:t>German government </a:t>
            </a:r>
          </a:p>
          <a:p>
            <a:r>
              <a:rPr lang="en-US" altLang="zh-CN" dirty="0"/>
              <a:t>It includes 6 themes: population in brief, population with different education, employment migration background. Buildings. Dwellings. Household and Families.</a:t>
            </a:r>
          </a:p>
          <a:p>
            <a:r>
              <a:rPr lang="en-US" altLang="zh-CN" dirty="0"/>
              <a:t>From these 6 themes we can find that our dataset has the data from population, buildings and the higher level data as family.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DB512D-B345-4EDA-8252-92215DB99AE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2124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EA25E1-DB9B-6EFC-19DB-8CE65FA6FB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7CFF3EF-BF24-5E17-E383-3B450C10E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E66EBFE-AB25-B4BA-DD5B-22719B1A82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08636-A363-4D73-B596-FA2C343F8367}" type="datetime1">
              <a:rPr lang="zh-CN" altLang="en-US" smtClean="0"/>
              <a:t>2023/7/12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687CDC8-6DEA-1125-1717-4EE389D2FB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CDFDAD7-62FA-410E-C352-5166456D1A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341AB-CA30-47D2-B99B-0F94E4D0778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31241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4F42CB-4A46-4E11-8FF6-7E073D2E2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CC2671D-9BB0-0AC0-E311-D3064BB1A4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3DFCB69-3AA9-5E56-6FAE-CC63BA354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724C4-7F49-4F27-9456-B0AF188C4210}" type="datetime1">
              <a:rPr lang="zh-CN" altLang="en-US" smtClean="0"/>
              <a:t>2023/7/12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08DD9CB-700A-B342-E3C5-14644B196D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8366E55-B1C0-3E91-2F12-12642AB2E3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341AB-CA30-47D2-B99B-0F94E4D0778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89603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68881309-6D9B-7B4A-30E5-C9B9963AD6C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76D9975-8952-EAF2-3226-380214614F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FAD1C9B-563E-2E1F-D09F-80838D53B9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1AC21B-C949-4884-B043-9FBFD2F7F606}" type="datetime1">
              <a:rPr lang="zh-CN" altLang="en-US" smtClean="0"/>
              <a:t>2023/7/12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17677E6-7130-31B6-4EB2-852A11C913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A046280-F1C6-3F23-D0BB-B3A839AB5E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341AB-CA30-47D2-B99B-0F94E4D0778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05847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318C70-24AB-F2EE-0C1F-5CF9CB2A8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48DE822-D86E-B627-9498-1756367E00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C0878A6-B632-8088-D3B7-D6C6DC90D4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C49C0-B08B-4D67-AE76-4836617D1C4A}" type="datetime1">
              <a:rPr lang="zh-CN" altLang="en-US" smtClean="0"/>
              <a:t>2023/7/12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68775FE-B440-E0D3-6201-2AE3B7B793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1F6293D-DE6C-48E8-E158-92B58335F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341AB-CA30-47D2-B99B-0F94E4D0778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10828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93AA4BC-FAB3-FC96-953E-6A4ED03447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A95D5A8-6C2E-AC95-1D04-0DEC3ED834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8BB8FAD-5974-441B-A195-8F67BEDF07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03AC98-4A53-4A4D-B19D-42674C01D85F}" type="datetime1">
              <a:rPr lang="zh-CN" altLang="en-US" smtClean="0"/>
              <a:t>2023/7/12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455FD99-991F-49D9-59F3-4C2836348A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E853C27-48B2-21EF-F2A4-7D6B1F872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341AB-CA30-47D2-B99B-0F94E4D0778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2692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76D559-4EC7-8356-4085-C98E5F6C7A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08F562C-DF35-F3A8-4F40-8082D354AE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3787A19-2453-6E0A-623E-D5D5A867B2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CD90282-7E44-073F-2E1C-3B18B4B54B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097462-3542-4D82-91F2-BB46E8D0F053}" type="datetime1">
              <a:rPr lang="zh-CN" altLang="en-US" smtClean="0"/>
              <a:t>2023/7/12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825C980-7CCA-5E83-F1CB-5641F8C300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F9623D2-F5A6-AA7B-7109-7BDDF0082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341AB-CA30-47D2-B99B-0F94E4D0778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96199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3B6246-1614-598B-CCB9-0D3901659F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9F468F9-8A29-99C1-2CEA-8090174109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CDEC057-3BED-000A-081C-CED6DC1201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DE55CFAF-1080-B68E-F8AA-992FCE91E6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D8FDCA3-0292-70C1-DC2B-C5898DAA30E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600F430E-A8F0-E6A3-519C-586BDAEB6B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FEFE6-C632-422D-9AF3-94676CF185B6}" type="datetime1">
              <a:rPr lang="zh-CN" altLang="en-US" smtClean="0"/>
              <a:t>2023/7/12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7506C9A2-3829-1F3C-5FF9-9B7F7AAFAD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CFD3C107-66B7-941C-6CF6-9E2519B4AB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341AB-CA30-47D2-B99B-0F94E4D0778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69312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4D3E7D-BB69-66A6-4484-14140EA79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320C175-D5C3-548A-6ABE-B661F915B2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1A2D8D-C1DE-42EB-B8D1-BC4A1B2B20D5}" type="datetime1">
              <a:rPr lang="zh-CN" altLang="en-US" smtClean="0"/>
              <a:t>2023/7/12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52C87DA-B761-EBBB-3303-97AD649F75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2931106-3A8B-9E16-0B69-0F073B6553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341AB-CA30-47D2-B99B-0F94E4D0778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5338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64878A0B-036A-4E3C-82C6-9801BE9B15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12CF7-0007-4D3C-B095-4E522460FC5F}" type="datetime1">
              <a:rPr lang="zh-CN" altLang="en-US" smtClean="0"/>
              <a:t>2023/7/12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097251D3-D4A8-9704-989D-058C6496B6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395F735-B974-DCD0-1CA7-00C853740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341AB-CA30-47D2-B99B-0F94E4D0778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2599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3522AE-968F-87EB-2AEB-09A7E81757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1CC3476-E557-C690-C112-896DED7975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2BF96CB-FFDD-391F-6BA5-6FCF73A23A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59B7717-80A6-6F61-568E-32858CCB35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D1616-174F-4A90-87A3-0503033F84E6}" type="datetime1">
              <a:rPr lang="zh-CN" altLang="en-US" smtClean="0"/>
              <a:t>2023/7/12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8D99D15-F965-8B2C-5D36-8DC01C2921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5DA400B-7360-2963-C4FD-B22BC94F6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341AB-CA30-47D2-B99B-0F94E4D0778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29802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ED2443-7FB7-C6DC-8D3E-30488CF93A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A60DF725-851F-D4EC-748C-18C392981A1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D2ED1AA-E2B3-CC14-305E-169F04127E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6FE8ECE-0984-64EE-28FF-0255DAE524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70EFE-CDAB-4E6E-89BA-2BCA56AB4161}" type="datetime1">
              <a:rPr lang="zh-CN" altLang="en-US" smtClean="0"/>
              <a:t>2023/7/12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FE2D5D7-13A2-A670-E844-555B586365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9F8D8F8-9DC5-8ED5-6C43-FDE9F7046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341AB-CA30-47D2-B99B-0F94E4D0778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22947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7F49BF85-0CE7-713D-BB0F-CD8770D8F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CDFCED9-1E11-6495-1667-FBC3B59F91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14A7D28-84D7-4A56-728C-FF04249653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C6F7BB-07A8-4E00-9A06-DEE1C57B4F8A}" type="datetime1">
              <a:rPr lang="zh-CN" altLang="en-US" smtClean="0"/>
              <a:t>2023/7/12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57F20C7-0593-879E-C10C-B0BB845EA7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341730D-D595-99F3-B925-C428A0C313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E341AB-CA30-47D2-B99B-0F94E4D0778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32251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jpe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jpe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svg"/><Relationship Id="rId3" Type="http://schemas.openxmlformats.org/officeDocument/2006/relationships/image" Target="../media/image2.png"/><Relationship Id="rId7" Type="http://schemas.openxmlformats.org/officeDocument/2006/relationships/image" Target="../media/image12.svg"/><Relationship Id="rId12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16.svg"/><Relationship Id="rId5" Type="http://schemas.openxmlformats.org/officeDocument/2006/relationships/image" Target="../media/image10.svg"/><Relationship Id="rId15" Type="http://schemas.openxmlformats.org/officeDocument/2006/relationships/image" Target="../media/image20.sv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svg"/><Relationship Id="rId1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echnische Universität München – Wikipedia">
            <a:extLst>
              <a:ext uri="{FF2B5EF4-FFF2-40B4-BE49-F238E27FC236}">
                <a16:creationId xmlns:a16="http://schemas.microsoft.com/office/drawing/2014/main" id="{00436E23-8C67-75B2-4E2A-FF04F14813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5715" y="279593"/>
            <a:ext cx="948266" cy="493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185E3171-2CDD-DA40-59E8-2515C890C5DD}"/>
              </a:ext>
            </a:extLst>
          </p:cNvPr>
          <p:cNvSpPr/>
          <p:nvPr/>
        </p:nvSpPr>
        <p:spPr>
          <a:xfrm rot="10800000" flipV="1">
            <a:off x="0" y="1065784"/>
            <a:ext cx="12192000" cy="4553965"/>
          </a:xfrm>
          <a:prstGeom prst="rect">
            <a:avLst/>
          </a:prstGeom>
          <a:solidFill>
            <a:srgbClr val="3070B3"/>
          </a:solidFill>
          <a:ln>
            <a:solidFill>
              <a:srgbClr val="3070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zh-CN" altLang="en-US" sz="2000" b="1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1B7750B-93EC-0480-A3F3-63277AB64CDB}"/>
              </a:ext>
            </a:extLst>
          </p:cNvPr>
          <p:cNvSpPr txBox="1"/>
          <p:nvPr/>
        </p:nvSpPr>
        <p:spPr>
          <a:xfrm>
            <a:off x="1457326" y="1990726"/>
            <a:ext cx="38428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b="1" i="0" dirty="0">
                <a:solidFill>
                  <a:schemeClr val="bg1"/>
                </a:solidFill>
                <a:effectLst/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German Census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F32AECF-D73A-0597-F22D-D651AC7E4C57}"/>
              </a:ext>
            </a:extLst>
          </p:cNvPr>
          <p:cNvSpPr txBox="1"/>
          <p:nvPr/>
        </p:nvSpPr>
        <p:spPr>
          <a:xfrm>
            <a:off x="1457326" y="3158100"/>
            <a:ext cx="18599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Final Report</a:t>
            </a:r>
            <a:endParaRPr lang="zh-CN" altLang="en-US" sz="2400" b="1" dirty="0">
              <a:solidFill>
                <a:schemeClr val="bg1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483454D-D67D-6058-DCC4-81F60EEFD1DA}"/>
              </a:ext>
            </a:extLst>
          </p:cNvPr>
          <p:cNvSpPr txBox="1"/>
          <p:nvPr/>
        </p:nvSpPr>
        <p:spPr>
          <a:xfrm>
            <a:off x="8420093" y="3917042"/>
            <a:ext cx="208422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Andrei </a:t>
            </a:r>
            <a:r>
              <a:rPr lang="en-US" altLang="zh-CN" dirty="0" err="1">
                <a:solidFill>
                  <a:schemeClr val="bg1"/>
                </a:solidFill>
              </a:rPr>
              <a:t>Staradubets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Bai Li</a:t>
            </a:r>
          </a:p>
          <a:p>
            <a:r>
              <a:rPr lang="en-US" altLang="zh-CN" dirty="0" err="1">
                <a:solidFill>
                  <a:schemeClr val="bg1"/>
                </a:solidFill>
              </a:rPr>
              <a:t>Erblina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en-US" altLang="zh-CN" dirty="0" err="1">
                <a:solidFill>
                  <a:schemeClr val="bg1"/>
                </a:solidFill>
              </a:rPr>
              <a:t>Jakupi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Priya Arumugam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0B4B4B-6BB0-3C16-F1EC-A862E68EA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341AB-CA30-47D2-B99B-0F94E4D0778C}" type="slidenum">
              <a:rPr lang="zh-CN" altLang="en-US" smtClean="0"/>
              <a:t>1</a:t>
            </a:fld>
            <a:endParaRPr lang="zh-CN" altLang="en-US"/>
          </a:p>
        </p:txBody>
      </p:sp>
      <p:pic>
        <p:nvPicPr>
          <p:cNvPr id="7" name="Picture 2" descr="Folie 1">
            <a:extLst>
              <a:ext uri="{FF2B5EF4-FFF2-40B4-BE49-F238E27FC236}">
                <a16:creationId xmlns:a16="http://schemas.microsoft.com/office/drawing/2014/main" id="{DE1C7570-8ADF-45A8-3F4F-24214C7F2D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625" b="33333"/>
          <a:stretch/>
        </p:blipFill>
        <p:spPr bwMode="auto">
          <a:xfrm>
            <a:off x="9933229" y="177929"/>
            <a:ext cx="508926" cy="696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73969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24AEDD0-8532-4136-95AC-DF58867B02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3432" y="1823456"/>
            <a:ext cx="6878568" cy="5062536"/>
          </a:xfrm>
          <a:prstGeom prst="rect">
            <a:avLst/>
          </a:prstGeom>
        </p:spPr>
      </p:pic>
      <p:pic>
        <p:nvPicPr>
          <p:cNvPr id="1026" name="Picture 2" descr="Technische Universität München – Wikipedia">
            <a:extLst>
              <a:ext uri="{FF2B5EF4-FFF2-40B4-BE49-F238E27FC236}">
                <a16:creationId xmlns:a16="http://schemas.microsoft.com/office/drawing/2014/main" id="{00436E23-8C67-75B2-4E2A-FF04F14813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9667" y="238189"/>
            <a:ext cx="948266" cy="493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185E3171-2CDD-DA40-59E8-2515C890C5DD}"/>
              </a:ext>
            </a:extLst>
          </p:cNvPr>
          <p:cNvSpPr/>
          <p:nvPr/>
        </p:nvSpPr>
        <p:spPr>
          <a:xfrm rot="10800000" flipV="1">
            <a:off x="0" y="937190"/>
            <a:ext cx="12192000" cy="858273"/>
          </a:xfrm>
          <a:prstGeom prst="rect">
            <a:avLst/>
          </a:prstGeom>
          <a:solidFill>
            <a:srgbClr val="3070B3"/>
          </a:solidFill>
          <a:ln>
            <a:solidFill>
              <a:srgbClr val="3070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4000" b="1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	Processing – Correlation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F0DE183-FE5E-28BA-F14F-2465E08C3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341AB-CA30-47D2-B99B-0F94E4D0778C}" type="slidenum">
              <a:rPr lang="zh-CN" altLang="en-US" smtClean="0"/>
              <a:t>10</a:t>
            </a:fld>
            <a:endParaRPr lang="zh-CN" altLang="en-US"/>
          </a:p>
        </p:txBody>
      </p:sp>
      <p:pic>
        <p:nvPicPr>
          <p:cNvPr id="4" name="Picture 2" descr="Folie 1">
            <a:extLst>
              <a:ext uri="{FF2B5EF4-FFF2-40B4-BE49-F238E27FC236}">
                <a16:creationId xmlns:a16="http://schemas.microsoft.com/office/drawing/2014/main" id="{9C63A40E-9BB5-B936-C06E-C007669A9B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625" b="33333"/>
          <a:stretch/>
        </p:blipFill>
        <p:spPr bwMode="auto">
          <a:xfrm>
            <a:off x="9927181" y="136525"/>
            <a:ext cx="508926" cy="696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2D6BA52-33D0-45C5-8247-AE3A99BF3D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00" y="3733800"/>
            <a:ext cx="4442016" cy="940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3660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echnische Universität München – Wikipedia">
            <a:extLst>
              <a:ext uri="{FF2B5EF4-FFF2-40B4-BE49-F238E27FC236}">
                <a16:creationId xmlns:a16="http://schemas.microsoft.com/office/drawing/2014/main" id="{00436E23-8C67-75B2-4E2A-FF04F14813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9667" y="238189"/>
            <a:ext cx="948266" cy="493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185E3171-2CDD-DA40-59E8-2515C890C5DD}"/>
              </a:ext>
            </a:extLst>
          </p:cNvPr>
          <p:cNvSpPr/>
          <p:nvPr/>
        </p:nvSpPr>
        <p:spPr>
          <a:xfrm rot="10800000" flipV="1">
            <a:off x="0" y="937190"/>
            <a:ext cx="12192000" cy="858273"/>
          </a:xfrm>
          <a:prstGeom prst="rect">
            <a:avLst/>
          </a:prstGeom>
          <a:solidFill>
            <a:srgbClr val="3070B3"/>
          </a:solidFill>
          <a:ln>
            <a:solidFill>
              <a:srgbClr val="3070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4000" b="1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	Processing – Data Distribution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F0DE183-FE5E-28BA-F14F-2465E08C3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341AB-CA30-47D2-B99B-0F94E4D0778C}" type="slidenum">
              <a:rPr lang="zh-CN" altLang="en-US" smtClean="0"/>
              <a:t>11</a:t>
            </a:fld>
            <a:endParaRPr lang="zh-CN" altLang="en-US"/>
          </a:p>
        </p:txBody>
      </p:sp>
      <p:pic>
        <p:nvPicPr>
          <p:cNvPr id="4" name="Picture 2" descr="Folie 1">
            <a:extLst>
              <a:ext uri="{FF2B5EF4-FFF2-40B4-BE49-F238E27FC236}">
                <a16:creationId xmlns:a16="http://schemas.microsoft.com/office/drawing/2014/main" id="{9C63A40E-9BB5-B936-C06E-C007669A9B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625" b="33333"/>
          <a:stretch/>
        </p:blipFill>
        <p:spPr bwMode="auto">
          <a:xfrm>
            <a:off x="9927181" y="136525"/>
            <a:ext cx="508926" cy="696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D4018DD-2E80-42A9-8F75-FA8494B81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9934" y="2073205"/>
            <a:ext cx="8916173" cy="4465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7727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9B9702C-75D7-B806-8F4A-707C172676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3889" y="1658938"/>
            <a:ext cx="5905233" cy="5199061"/>
          </a:xfrm>
          <a:prstGeom prst="rect">
            <a:avLst/>
          </a:prstGeom>
        </p:spPr>
      </p:pic>
      <p:pic>
        <p:nvPicPr>
          <p:cNvPr id="1026" name="Picture 2" descr="Technische Universität München – Wikipedia">
            <a:extLst>
              <a:ext uri="{FF2B5EF4-FFF2-40B4-BE49-F238E27FC236}">
                <a16:creationId xmlns:a16="http://schemas.microsoft.com/office/drawing/2014/main" id="{00436E23-8C67-75B2-4E2A-FF04F14813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9667" y="238189"/>
            <a:ext cx="948266" cy="493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185E3171-2CDD-DA40-59E8-2515C890C5DD}"/>
              </a:ext>
            </a:extLst>
          </p:cNvPr>
          <p:cNvSpPr/>
          <p:nvPr/>
        </p:nvSpPr>
        <p:spPr>
          <a:xfrm rot="10800000" flipV="1">
            <a:off x="0" y="937190"/>
            <a:ext cx="12192000" cy="858273"/>
          </a:xfrm>
          <a:prstGeom prst="rect">
            <a:avLst/>
          </a:prstGeom>
          <a:solidFill>
            <a:srgbClr val="3070B3"/>
          </a:solidFill>
          <a:ln>
            <a:solidFill>
              <a:srgbClr val="3070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4000" b="1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	Processing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F0DE183-FE5E-28BA-F14F-2465E08C3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341AB-CA30-47D2-B99B-0F94E4D0778C}" type="slidenum">
              <a:rPr lang="zh-CN" altLang="en-US" smtClean="0"/>
              <a:t>12</a:t>
            </a:fld>
            <a:endParaRPr lang="zh-CN" altLang="en-US"/>
          </a:p>
        </p:txBody>
      </p:sp>
      <p:pic>
        <p:nvPicPr>
          <p:cNvPr id="4" name="Picture 2" descr="Folie 1">
            <a:extLst>
              <a:ext uri="{FF2B5EF4-FFF2-40B4-BE49-F238E27FC236}">
                <a16:creationId xmlns:a16="http://schemas.microsoft.com/office/drawing/2014/main" id="{9C63A40E-9BB5-B936-C06E-C007669A9B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625" b="33333"/>
          <a:stretch/>
        </p:blipFill>
        <p:spPr bwMode="auto">
          <a:xfrm>
            <a:off x="9927181" y="136525"/>
            <a:ext cx="508926" cy="696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6">
            <a:extLst>
              <a:ext uri="{FF2B5EF4-FFF2-40B4-BE49-F238E27FC236}">
                <a16:creationId xmlns:a16="http://schemas.microsoft.com/office/drawing/2014/main" id="{396F0B43-1728-8A92-4862-8677A2A06A66}"/>
              </a:ext>
            </a:extLst>
          </p:cNvPr>
          <p:cNvSpPr txBox="1"/>
          <p:nvPr/>
        </p:nvSpPr>
        <p:spPr>
          <a:xfrm>
            <a:off x="1052512" y="2300736"/>
            <a:ext cx="10086975" cy="5016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>
                <a:solidFill>
                  <a:srgbClr val="3070B3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Trend Charts </a:t>
            </a:r>
          </a:p>
        </p:txBody>
      </p:sp>
    </p:spTree>
    <p:extLst>
      <p:ext uri="{BB962C8B-B14F-4D97-AF65-F5344CB8AC3E}">
        <p14:creationId xmlns:p14="http://schemas.microsoft.com/office/powerpoint/2010/main" val="15395821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echnische Universität München – Wikipedia">
            <a:extLst>
              <a:ext uri="{FF2B5EF4-FFF2-40B4-BE49-F238E27FC236}">
                <a16:creationId xmlns:a16="http://schemas.microsoft.com/office/drawing/2014/main" id="{00436E23-8C67-75B2-4E2A-FF04F14813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9667" y="238189"/>
            <a:ext cx="948266" cy="493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185E3171-2CDD-DA40-59E8-2515C890C5DD}"/>
              </a:ext>
            </a:extLst>
          </p:cNvPr>
          <p:cNvSpPr/>
          <p:nvPr/>
        </p:nvSpPr>
        <p:spPr>
          <a:xfrm rot="10800000" flipV="1">
            <a:off x="0" y="2176883"/>
            <a:ext cx="12192000" cy="2733870"/>
          </a:xfrm>
          <a:prstGeom prst="rect">
            <a:avLst/>
          </a:prstGeom>
          <a:solidFill>
            <a:srgbClr val="3070B3"/>
          </a:solidFill>
          <a:ln>
            <a:solidFill>
              <a:srgbClr val="3070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4000" b="1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	</a:t>
            </a:r>
            <a:r>
              <a:rPr lang="en-US" altLang="zh-CN" sz="6600" b="1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Clustering</a:t>
            </a:r>
            <a:endParaRPr lang="en-US" altLang="zh-CN" sz="4000" b="1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F0DE183-FE5E-28BA-F14F-2465E08C3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341AB-CA30-47D2-B99B-0F94E4D0778C}" type="slidenum">
              <a:rPr lang="zh-CN" altLang="en-US" smtClean="0"/>
              <a:t>13</a:t>
            </a:fld>
            <a:endParaRPr lang="zh-CN" altLang="en-US"/>
          </a:p>
        </p:txBody>
      </p:sp>
      <p:pic>
        <p:nvPicPr>
          <p:cNvPr id="4" name="Picture 2" descr="Folie 1">
            <a:extLst>
              <a:ext uri="{FF2B5EF4-FFF2-40B4-BE49-F238E27FC236}">
                <a16:creationId xmlns:a16="http://schemas.microsoft.com/office/drawing/2014/main" id="{9C63A40E-9BB5-B936-C06E-C007669A9B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625" b="33333"/>
          <a:stretch/>
        </p:blipFill>
        <p:spPr bwMode="auto">
          <a:xfrm>
            <a:off x="9927181" y="136525"/>
            <a:ext cx="508926" cy="696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9994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echnische Universität München – Wikipedia">
            <a:extLst>
              <a:ext uri="{FF2B5EF4-FFF2-40B4-BE49-F238E27FC236}">
                <a16:creationId xmlns:a16="http://schemas.microsoft.com/office/drawing/2014/main" id="{00436E23-8C67-75B2-4E2A-FF04F14813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9667" y="238189"/>
            <a:ext cx="948266" cy="493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185E3171-2CDD-DA40-59E8-2515C890C5DD}"/>
              </a:ext>
            </a:extLst>
          </p:cNvPr>
          <p:cNvSpPr/>
          <p:nvPr/>
        </p:nvSpPr>
        <p:spPr>
          <a:xfrm rot="10800000" flipV="1">
            <a:off x="0" y="937190"/>
            <a:ext cx="12192000" cy="858273"/>
          </a:xfrm>
          <a:prstGeom prst="rect">
            <a:avLst/>
          </a:prstGeom>
          <a:solidFill>
            <a:srgbClr val="3070B3"/>
          </a:solidFill>
          <a:ln>
            <a:solidFill>
              <a:srgbClr val="3070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4000" b="1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	Clustering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F0DE183-FE5E-28BA-F14F-2465E08C3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341AB-CA30-47D2-B99B-0F94E4D0778C}" type="slidenum">
              <a:rPr lang="zh-CN" altLang="en-US" smtClean="0"/>
              <a:t>14</a:t>
            </a:fld>
            <a:endParaRPr lang="zh-CN" altLang="en-US"/>
          </a:p>
        </p:txBody>
      </p:sp>
      <p:pic>
        <p:nvPicPr>
          <p:cNvPr id="4" name="Picture 2" descr="Folie 1">
            <a:extLst>
              <a:ext uri="{FF2B5EF4-FFF2-40B4-BE49-F238E27FC236}">
                <a16:creationId xmlns:a16="http://schemas.microsoft.com/office/drawing/2014/main" id="{9C63A40E-9BB5-B936-C06E-C007669A9B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625" b="33333"/>
          <a:stretch/>
        </p:blipFill>
        <p:spPr bwMode="auto">
          <a:xfrm>
            <a:off x="9927181" y="136525"/>
            <a:ext cx="508926" cy="696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6">
            <a:extLst>
              <a:ext uri="{FF2B5EF4-FFF2-40B4-BE49-F238E27FC236}">
                <a16:creationId xmlns:a16="http://schemas.microsoft.com/office/drawing/2014/main" id="{396F0B43-1728-8A92-4862-8677A2A06A66}"/>
              </a:ext>
            </a:extLst>
          </p:cNvPr>
          <p:cNvSpPr txBox="1"/>
          <p:nvPr/>
        </p:nvSpPr>
        <p:spPr>
          <a:xfrm>
            <a:off x="1057274" y="1918181"/>
            <a:ext cx="10086975" cy="1424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>
                <a:solidFill>
                  <a:srgbClr val="3070B3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Two types of dataset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 err="1">
                <a:solidFill>
                  <a:srgbClr val="3070B3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AgglomerativeClustering</a:t>
            </a:r>
            <a:r>
              <a:rPr lang="en-US" altLang="zh-CN" sz="2000" b="1" dirty="0">
                <a:solidFill>
                  <a:srgbClr val="3070B3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>
                <a:solidFill>
                  <a:srgbClr val="3070B3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Analysis of clusters matching to real life concepts</a:t>
            </a:r>
          </a:p>
        </p:txBody>
      </p:sp>
    </p:spTree>
    <p:extLst>
      <p:ext uri="{BB962C8B-B14F-4D97-AF65-F5344CB8AC3E}">
        <p14:creationId xmlns:p14="http://schemas.microsoft.com/office/powerpoint/2010/main" val="4742762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895D7D85-678E-58B6-1436-9DEF456D52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69" t="2257" r="6676" b="1150"/>
          <a:stretch/>
        </p:blipFill>
        <p:spPr bwMode="auto">
          <a:xfrm>
            <a:off x="6667500" y="1795644"/>
            <a:ext cx="3768607" cy="5062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1935740-4143-2919-97CC-86EAC1D07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341AB-CA30-47D2-B99B-0F94E4D0778C}" type="slidenum">
              <a:rPr lang="zh-CN" altLang="en-US" smtClean="0"/>
              <a:t>15</a:t>
            </a:fld>
            <a:endParaRPr lang="zh-CN" altLang="en-US"/>
          </a:p>
        </p:txBody>
      </p:sp>
      <p:pic>
        <p:nvPicPr>
          <p:cNvPr id="3" name="Picture 2" descr="Technische Universität München – Wikipedia">
            <a:extLst>
              <a:ext uri="{FF2B5EF4-FFF2-40B4-BE49-F238E27FC236}">
                <a16:creationId xmlns:a16="http://schemas.microsoft.com/office/drawing/2014/main" id="{7C215E4B-5B22-C873-7BD9-5B80844AA0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9667" y="238189"/>
            <a:ext cx="948266" cy="493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4">
            <a:extLst>
              <a:ext uri="{FF2B5EF4-FFF2-40B4-BE49-F238E27FC236}">
                <a16:creationId xmlns:a16="http://schemas.microsoft.com/office/drawing/2014/main" id="{13808652-1E3B-C2E5-6146-A608F2941F45}"/>
              </a:ext>
            </a:extLst>
          </p:cNvPr>
          <p:cNvSpPr/>
          <p:nvPr/>
        </p:nvSpPr>
        <p:spPr>
          <a:xfrm rot="10800000" flipV="1">
            <a:off x="-1" y="937190"/>
            <a:ext cx="12192000" cy="858273"/>
          </a:xfrm>
          <a:prstGeom prst="rect">
            <a:avLst/>
          </a:prstGeom>
          <a:solidFill>
            <a:srgbClr val="3070B3"/>
          </a:solidFill>
          <a:ln>
            <a:solidFill>
              <a:srgbClr val="3070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4000" b="1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	Clustering</a:t>
            </a:r>
            <a:r>
              <a:rPr lang="ru-RU" altLang="zh-CN" sz="4000" b="1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(</a:t>
            </a:r>
            <a:r>
              <a:rPr lang="en-US" altLang="zh-CN" sz="4000" b="1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Absolute Values)</a:t>
            </a:r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4C55B895-2A8A-D958-D5F6-179FFF480839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E341AB-CA30-47D2-B99B-0F94E4D0778C}" type="slidenum">
              <a:rPr lang="zh-CN" altLang="en-US" smtClean="0"/>
              <a:pPr/>
              <a:t>15</a:t>
            </a:fld>
            <a:endParaRPr lang="zh-CN" altLang="en-US"/>
          </a:p>
        </p:txBody>
      </p:sp>
      <p:pic>
        <p:nvPicPr>
          <p:cNvPr id="6" name="Picture 2" descr="Folie 1">
            <a:extLst>
              <a:ext uri="{FF2B5EF4-FFF2-40B4-BE49-F238E27FC236}">
                <a16:creationId xmlns:a16="http://schemas.microsoft.com/office/drawing/2014/main" id="{7DADD887-F2C2-AE2B-D4C7-0A0345EA8F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625" b="33333"/>
          <a:stretch/>
        </p:blipFill>
        <p:spPr bwMode="auto">
          <a:xfrm>
            <a:off x="9927181" y="136525"/>
            <a:ext cx="508926" cy="696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D8CA03C-8BC6-009E-F446-C91D8F9618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84" t="7633" r="8571" b="8143"/>
          <a:stretch/>
        </p:blipFill>
        <p:spPr bwMode="auto">
          <a:xfrm>
            <a:off x="722033" y="1852953"/>
            <a:ext cx="4948756" cy="4947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40920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188A6FB8-3B09-CFD3-03FE-185DD2CD5D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24" t="3501" r="9956" b="2266"/>
          <a:stretch/>
        </p:blipFill>
        <p:spPr bwMode="auto">
          <a:xfrm>
            <a:off x="6666105" y="1816839"/>
            <a:ext cx="3768607" cy="5041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1935740-4143-2919-97CC-86EAC1D07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341AB-CA30-47D2-B99B-0F94E4D0778C}" type="slidenum">
              <a:rPr lang="zh-CN" altLang="en-US" smtClean="0"/>
              <a:t>16</a:t>
            </a:fld>
            <a:endParaRPr lang="zh-CN" altLang="en-US"/>
          </a:p>
        </p:txBody>
      </p:sp>
      <p:pic>
        <p:nvPicPr>
          <p:cNvPr id="3" name="Picture 2" descr="Technische Universität München – Wikipedia">
            <a:extLst>
              <a:ext uri="{FF2B5EF4-FFF2-40B4-BE49-F238E27FC236}">
                <a16:creationId xmlns:a16="http://schemas.microsoft.com/office/drawing/2014/main" id="{7C215E4B-5B22-C873-7BD9-5B80844AA0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9667" y="238189"/>
            <a:ext cx="948266" cy="493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4">
            <a:extLst>
              <a:ext uri="{FF2B5EF4-FFF2-40B4-BE49-F238E27FC236}">
                <a16:creationId xmlns:a16="http://schemas.microsoft.com/office/drawing/2014/main" id="{13808652-1E3B-C2E5-6146-A608F2941F45}"/>
              </a:ext>
            </a:extLst>
          </p:cNvPr>
          <p:cNvSpPr/>
          <p:nvPr/>
        </p:nvSpPr>
        <p:spPr>
          <a:xfrm rot="10800000" flipV="1">
            <a:off x="0" y="937190"/>
            <a:ext cx="12192000" cy="858273"/>
          </a:xfrm>
          <a:prstGeom prst="rect">
            <a:avLst/>
          </a:prstGeom>
          <a:solidFill>
            <a:srgbClr val="3070B3"/>
          </a:solidFill>
          <a:ln>
            <a:solidFill>
              <a:srgbClr val="3070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3400" b="1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	Clustering (Proportional Values)</a:t>
            </a:r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4C55B895-2A8A-D958-D5F6-179FFF480839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E341AB-CA30-47D2-B99B-0F94E4D0778C}" type="slidenum">
              <a:rPr lang="zh-CN" altLang="en-US" smtClean="0"/>
              <a:pPr/>
              <a:t>16</a:t>
            </a:fld>
            <a:endParaRPr lang="zh-CN" altLang="en-US"/>
          </a:p>
        </p:txBody>
      </p:sp>
      <p:pic>
        <p:nvPicPr>
          <p:cNvPr id="6" name="Picture 2" descr="Folie 1">
            <a:extLst>
              <a:ext uri="{FF2B5EF4-FFF2-40B4-BE49-F238E27FC236}">
                <a16:creationId xmlns:a16="http://schemas.microsoft.com/office/drawing/2014/main" id="{7DADD887-F2C2-AE2B-D4C7-0A0345EA8F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625" b="33333"/>
          <a:stretch/>
        </p:blipFill>
        <p:spPr bwMode="auto">
          <a:xfrm>
            <a:off x="9927181" y="136525"/>
            <a:ext cx="508926" cy="696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D298128E-344E-0BE7-4D62-E534DCEA3E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42" t="8245" r="8571" b="9959"/>
          <a:stretch/>
        </p:blipFill>
        <p:spPr bwMode="auto">
          <a:xfrm>
            <a:off x="838200" y="1795463"/>
            <a:ext cx="5092850" cy="5062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17067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echnische Universität München – Wikipedia">
            <a:extLst>
              <a:ext uri="{FF2B5EF4-FFF2-40B4-BE49-F238E27FC236}">
                <a16:creationId xmlns:a16="http://schemas.microsoft.com/office/drawing/2014/main" id="{00436E23-8C67-75B2-4E2A-FF04F14813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9667" y="238189"/>
            <a:ext cx="948266" cy="493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185E3171-2CDD-DA40-59E8-2515C890C5DD}"/>
              </a:ext>
            </a:extLst>
          </p:cNvPr>
          <p:cNvSpPr/>
          <p:nvPr/>
        </p:nvSpPr>
        <p:spPr>
          <a:xfrm rot="10800000" flipV="1">
            <a:off x="0" y="2176883"/>
            <a:ext cx="12192000" cy="2733870"/>
          </a:xfrm>
          <a:prstGeom prst="rect">
            <a:avLst/>
          </a:prstGeom>
          <a:solidFill>
            <a:srgbClr val="3070B3"/>
          </a:solidFill>
          <a:ln>
            <a:solidFill>
              <a:srgbClr val="3070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4000" b="1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	</a:t>
            </a:r>
            <a:r>
              <a:rPr lang="en-US" altLang="zh-CN" sz="6600" b="1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Prediction</a:t>
            </a:r>
            <a:endParaRPr lang="en-US" altLang="zh-CN" sz="4000" b="1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F0DE183-FE5E-28BA-F14F-2465E08C3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341AB-CA30-47D2-B99B-0F94E4D0778C}" type="slidenum">
              <a:rPr lang="zh-CN" altLang="en-US" smtClean="0"/>
              <a:t>17</a:t>
            </a:fld>
            <a:endParaRPr lang="zh-CN" altLang="en-US"/>
          </a:p>
        </p:txBody>
      </p:sp>
      <p:pic>
        <p:nvPicPr>
          <p:cNvPr id="4" name="Picture 2" descr="Folie 1">
            <a:extLst>
              <a:ext uri="{FF2B5EF4-FFF2-40B4-BE49-F238E27FC236}">
                <a16:creationId xmlns:a16="http://schemas.microsoft.com/office/drawing/2014/main" id="{9C63A40E-9BB5-B936-C06E-C007669A9B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625" b="33333"/>
          <a:stretch/>
        </p:blipFill>
        <p:spPr bwMode="auto">
          <a:xfrm>
            <a:off x="9927181" y="136525"/>
            <a:ext cx="508926" cy="696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53120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echnische Universität München – Wikipedia">
            <a:extLst>
              <a:ext uri="{FF2B5EF4-FFF2-40B4-BE49-F238E27FC236}">
                <a16:creationId xmlns:a16="http://schemas.microsoft.com/office/drawing/2014/main" id="{00436E23-8C67-75B2-4E2A-FF04F14813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9667" y="238189"/>
            <a:ext cx="948266" cy="493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185E3171-2CDD-DA40-59E8-2515C890C5DD}"/>
              </a:ext>
            </a:extLst>
          </p:cNvPr>
          <p:cNvSpPr/>
          <p:nvPr/>
        </p:nvSpPr>
        <p:spPr>
          <a:xfrm rot="10800000" flipV="1">
            <a:off x="0" y="937190"/>
            <a:ext cx="12192000" cy="858273"/>
          </a:xfrm>
          <a:prstGeom prst="rect">
            <a:avLst/>
          </a:prstGeom>
          <a:solidFill>
            <a:srgbClr val="3070B3"/>
          </a:solidFill>
          <a:ln>
            <a:solidFill>
              <a:srgbClr val="3070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4000" b="1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	Prediction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F0DE183-FE5E-28BA-F14F-2465E08C3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341AB-CA30-47D2-B99B-0F94E4D0778C}" type="slidenum">
              <a:rPr lang="zh-CN" altLang="en-US" smtClean="0"/>
              <a:t>18</a:t>
            </a:fld>
            <a:endParaRPr lang="zh-CN" altLang="en-US"/>
          </a:p>
        </p:txBody>
      </p:sp>
      <p:pic>
        <p:nvPicPr>
          <p:cNvPr id="4" name="Picture 2" descr="Folie 1">
            <a:extLst>
              <a:ext uri="{FF2B5EF4-FFF2-40B4-BE49-F238E27FC236}">
                <a16:creationId xmlns:a16="http://schemas.microsoft.com/office/drawing/2014/main" id="{9C63A40E-9BB5-B936-C06E-C007669A9B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625" b="33333"/>
          <a:stretch/>
        </p:blipFill>
        <p:spPr bwMode="auto">
          <a:xfrm>
            <a:off x="9927181" y="136525"/>
            <a:ext cx="508926" cy="696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6">
            <a:extLst>
              <a:ext uri="{FF2B5EF4-FFF2-40B4-BE49-F238E27FC236}">
                <a16:creationId xmlns:a16="http://schemas.microsoft.com/office/drawing/2014/main" id="{396F0B43-1728-8A92-4862-8677A2A06A66}"/>
              </a:ext>
            </a:extLst>
          </p:cNvPr>
          <p:cNvSpPr txBox="1"/>
          <p:nvPr/>
        </p:nvSpPr>
        <p:spPr>
          <a:xfrm>
            <a:off x="1057274" y="1918181"/>
            <a:ext cx="10086975" cy="41949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>
                <a:solidFill>
                  <a:srgbClr val="3070B3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Classification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3070B3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North-South-East Classification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>
                <a:solidFill>
                  <a:srgbClr val="3070B3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Urban-Rural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>
                <a:solidFill>
                  <a:srgbClr val="3070B3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Regression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>
                <a:solidFill>
                  <a:srgbClr val="3070B3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Construction trend after 2006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>
                <a:solidFill>
                  <a:srgbClr val="3070B3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Migrant rate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>
                <a:solidFill>
                  <a:srgbClr val="3070B3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University Degree holders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>
                <a:solidFill>
                  <a:srgbClr val="3070B3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Divorced female between 25-29</a:t>
            </a:r>
          </a:p>
          <a:p>
            <a:pPr>
              <a:lnSpc>
                <a:spcPct val="150000"/>
              </a:lnSpc>
            </a:pPr>
            <a:endParaRPr lang="en-US" altLang="zh-CN" sz="2000" b="1" dirty="0">
              <a:solidFill>
                <a:srgbClr val="3070B3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170325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echnische Universität München – Wikipedia">
            <a:extLst>
              <a:ext uri="{FF2B5EF4-FFF2-40B4-BE49-F238E27FC236}">
                <a16:creationId xmlns:a16="http://schemas.microsoft.com/office/drawing/2014/main" id="{00436E23-8C67-75B2-4E2A-FF04F14813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9667" y="238189"/>
            <a:ext cx="948266" cy="493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185E3171-2CDD-DA40-59E8-2515C890C5DD}"/>
              </a:ext>
            </a:extLst>
          </p:cNvPr>
          <p:cNvSpPr/>
          <p:nvPr/>
        </p:nvSpPr>
        <p:spPr>
          <a:xfrm rot="10800000" flipV="1">
            <a:off x="0" y="937190"/>
            <a:ext cx="12192000" cy="858273"/>
          </a:xfrm>
          <a:prstGeom prst="rect">
            <a:avLst/>
          </a:prstGeom>
          <a:solidFill>
            <a:srgbClr val="3070B3"/>
          </a:solidFill>
          <a:ln>
            <a:solidFill>
              <a:srgbClr val="3070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4000" b="1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	Classification	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F0DE183-FE5E-28BA-F14F-2465E08C3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341AB-CA30-47D2-B99B-0F94E4D0778C}" type="slidenum">
              <a:rPr lang="zh-CN" altLang="en-US" smtClean="0"/>
              <a:t>19</a:t>
            </a:fld>
            <a:endParaRPr lang="zh-CN" altLang="en-US"/>
          </a:p>
        </p:txBody>
      </p:sp>
      <p:pic>
        <p:nvPicPr>
          <p:cNvPr id="4" name="Picture 2" descr="Folie 1">
            <a:extLst>
              <a:ext uri="{FF2B5EF4-FFF2-40B4-BE49-F238E27FC236}">
                <a16:creationId xmlns:a16="http://schemas.microsoft.com/office/drawing/2014/main" id="{9C63A40E-9BB5-B936-C06E-C007669A9B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625" b="33333"/>
          <a:stretch/>
        </p:blipFill>
        <p:spPr bwMode="auto">
          <a:xfrm>
            <a:off x="9927181" y="136525"/>
            <a:ext cx="508926" cy="696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6">
            <a:extLst>
              <a:ext uri="{FF2B5EF4-FFF2-40B4-BE49-F238E27FC236}">
                <a16:creationId xmlns:a16="http://schemas.microsoft.com/office/drawing/2014/main" id="{396F0B43-1728-8A92-4862-8677A2A06A66}"/>
              </a:ext>
            </a:extLst>
          </p:cNvPr>
          <p:cNvSpPr txBox="1"/>
          <p:nvPr/>
        </p:nvSpPr>
        <p:spPr>
          <a:xfrm>
            <a:off x="1057274" y="1918181"/>
            <a:ext cx="10086975" cy="28099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>
                <a:solidFill>
                  <a:srgbClr val="3070B3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Dataset choice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>
                <a:solidFill>
                  <a:srgbClr val="3070B3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Forward feature selection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>
                <a:solidFill>
                  <a:srgbClr val="3070B3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Comparison of algorithms (Logistic Regression, SVC, </a:t>
            </a:r>
            <a:r>
              <a:rPr lang="en-US" altLang="zh-CN" sz="2000" b="1" dirty="0" err="1">
                <a:solidFill>
                  <a:srgbClr val="3070B3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RidgeClassifier</a:t>
            </a:r>
            <a:r>
              <a:rPr lang="en-US" altLang="zh-CN" sz="2000" b="1" dirty="0">
                <a:solidFill>
                  <a:srgbClr val="3070B3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>
                <a:solidFill>
                  <a:srgbClr val="3070B3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Hyper-parameter tuning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>
                <a:solidFill>
                  <a:srgbClr val="3070B3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Results comparison based on dimensionality reduction and feature selection</a:t>
            </a:r>
          </a:p>
          <a:p>
            <a:pPr>
              <a:lnSpc>
                <a:spcPct val="150000"/>
              </a:lnSpc>
            </a:pPr>
            <a:endParaRPr lang="en-US" altLang="zh-CN" sz="2000" b="1" dirty="0">
              <a:solidFill>
                <a:srgbClr val="3070B3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601153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echnische Universität München – Wikipedia">
            <a:extLst>
              <a:ext uri="{FF2B5EF4-FFF2-40B4-BE49-F238E27FC236}">
                <a16:creationId xmlns:a16="http://schemas.microsoft.com/office/drawing/2014/main" id="{00436E23-8C67-75B2-4E2A-FF04F14813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9667" y="238189"/>
            <a:ext cx="948266" cy="493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185E3171-2CDD-DA40-59E8-2515C890C5DD}"/>
              </a:ext>
            </a:extLst>
          </p:cNvPr>
          <p:cNvSpPr/>
          <p:nvPr/>
        </p:nvSpPr>
        <p:spPr>
          <a:xfrm rot="10800000" flipV="1">
            <a:off x="0" y="937190"/>
            <a:ext cx="12192000" cy="858273"/>
          </a:xfrm>
          <a:prstGeom prst="rect">
            <a:avLst/>
          </a:prstGeom>
          <a:solidFill>
            <a:srgbClr val="3070B3"/>
          </a:solidFill>
          <a:ln>
            <a:solidFill>
              <a:srgbClr val="3070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4000" b="1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	Contents</a:t>
            </a:r>
            <a:endParaRPr lang="zh-CN" altLang="en-US" sz="4000" b="1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83A59BF-C24F-D1B1-8FD8-07293A16D4C0}"/>
              </a:ext>
            </a:extLst>
          </p:cNvPr>
          <p:cNvSpPr txBox="1"/>
          <p:nvPr/>
        </p:nvSpPr>
        <p:spPr>
          <a:xfrm>
            <a:off x="816172" y="2725221"/>
            <a:ext cx="10559656" cy="22454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b="1" dirty="0">
                <a:solidFill>
                  <a:srgbClr val="3070B3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Introduction to our dataset - German Census 2011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b="1" dirty="0">
                <a:solidFill>
                  <a:srgbClr val="3070B3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Processing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b="1" dirty="0">
                <a:solidFill>
                  <a:srgbClr val="3070B3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Clustering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b="1" dirty="0">
                <a:solidFill>
                  <a:srgbClr val="3070B3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Prediction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F0DE183-FE5E-28BA-F14F-2465E08C3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341AB-CA30-47D2-B99B-0F94E4D0778C}" type="slidenum">
              <a:rPr lang="zh-CN" altLang="en-US" smtClean="0"/>
              <a:t>2</a:t>
            </a:fld>
            <a:endParaRPr lang="zh-CN" altLang="en-US"/>
          </a:p>
        </p:txBody>
      </p:sp>
      <p:pic>
        <p:nvPicPr>
          <p:cNvPr id="4" name="Picture 2" descr="Folie 1">
            <a:extLst>
              <a:ext uri="{FF2B5EF4-FFF2-40B4-BE49-F238E27FC236}">
                <a16:creationId xmlns:a16="http://schemas.microsoft.com/office/drawing/2014/main" id="{9C63A40E-9BB5-B936-C06E-C007669A9B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625" b="33333"/>
          <a:stretch/>
        </p:blipFill>
        <p:spPr bwMode="auto">
          <a:xfrm>
            <a:off x="9927181" y="136525"/>
            <a:ext cx="508926" cy="696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01552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echnische Universität München – Wikipedia">
            <a:extLst>
              <a:ext uri="{FF2B5EF4-FFF2-40B4-BE49-F238E27FC236}">
                <a16:creationId xmlns:a16="http://schemas.microsoft.com/office/drawing/2014/main" id="{00436E23-8C67-75B2-4E2A-FF04F14813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9667" y="238189"/>
            <a:ext cx="948266" cy="493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185E3171-2CDD-DA40-59E8-2515C890C5DD}"/>
              </a:ext>
            </a:extLst>
          </p:cNvPr>
          <p:cNvSpPr/>
          <p:nvPr/>
        </p:nvSpPr>
        <p:spPr>
          <a:xfrm rot="10800000" flipV="1">
            <a:off x="0" y="937190"/>
            <a:ext cx="12192000" cy="858273"/>
          </a:xfrm>
          <a:prstGeom prst="rect">
            <a:avLst/>
          </a:prstGeom>
          <a:solidFill>
            <a:srgbClr val="3070B3"/>
          </a:solidFill>
          <a:ln>
            <a:solidFill>
              <a:srgbClr val="3070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4000" b="1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	Results – N/S/E	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F0DE183-FE5E-28BA-F14F-2465E08C3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341AB-CA30-47D2-B99B-0F94E4D0778C}" type="slidenum">
              <a:rPr lang="zh-CN" altLang="en-US" smtClean="0"/>
              <a:t>20</a:t>
            </a:fld>
            <a:endParaRPr lang="zh-CN" altLang="en-US"/>
          </a:p>
        </p:txBody>
      </p:sp>
      <p:pic>
        <p:nvPicPr>
          <p:cNvPr id="4" name="Picture 2" descr="Folie 1">
            <a:extLst>
              <a:ext uri="{FF2B5EF4-FFF2-40B4-BE49-F238E27FC236}">
                <a16:creationId xmlns:a16="http://schemas.microsoft.com/office/drawing/2014/main" id="{9C63A40E-9BB5-B936-C06E-C007669A9B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625" b="33333"/>
          <a:stretch/>
        </p:blipFill>
        <p:spPr bwMode="auto">
          <a:xfrm>
            <a:off x="9927181" y="136525"/>
            <a:ext cx="508926" cy="696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 descr="A graph showing the value of a certain amount of time&#10;&#10;Description automatically generated">
            <a:extLst>
              <a:ext uri="{FF2B5EF4-FFF2-40B4-BE49-F238E27FC236}">
                <a16:creationId xmlns:a16="http://schemas.microsoft.com/office/drawing/2014/main" id="{B8E70835-67A6-A8F6-CE02-1EEBA4037C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2675" y="1879396"/>
            <a:ext cx="4759095" cy="4397118"/>
          </a:xfrm>
          <a:prstGeom prst="rect">
            <a:avLst/>
          </a:prstGeom>
        </p:spPr>
      </p:pic>
      <p:pic>
        <p:nvPicPr>
          <p:cNvPr id="18" name="Picture 17" descr="A graph showing the number of points&#10;&#10;Description automatically generated">
            <a:extLst>
              <a:ext uri="{FF2B5EF4-FFF2-40B4-BE49-F238E27FC236}">
                <a16:creationId xmlns:a16="http://schemas.microsoft.com/office/drawing/2014/main" id="{A63112A2-0EA9-AC26-C94A-B51E12C99C7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5402" y="1899702"/>
            <a:ext cx="4759094" cy="42969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B11D0B8-FC49-9261-2744-2BA307B13E28}"/>
              </a:ext>
            </a:extLst>
          </p:cNvPr>
          <p:cNvSpPr txBox="1"/>
          <p:nvPr/>
        </p:nvSpPr>
        <p:spPr>
          <a:xfrm>
            <a:off x="407331" y="2471963"/>
            <a:ext cx="2833019" cy="17071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 b="1">
                <a:solidFill>
                  <a:srgbClr val="3070B3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r>
              <a:rPr lang="en-US" dirty="0"/>
              <a:t>Best C = 7.6</a:t>
            </a:r>
          </a:p>
          <a:p>
            <a:r>
              <a:rPr lang="en-US" dirty="0"/>
              <a:t>Train accuracy: 0.93</a:t>
            </a:r>
          </a:p>
          <a:p>
            <a:r>
              <a:rPr lang="en-US" dirty="0"/>
              <a:t>Val    accuracy: 0.90</a:t>
            </a:r>
          </a:p>
          <a:p>
            <a:r>
              <a:rPr lang="en-US" dirty="0"/>
              <a:t>Test  accuracy: 0.91</a:t>
            </a:r>
          </a:p>
        </p:txBody>
      </p:sp>
    </p:spTree>
    <p:extLst>
      <p:ext uri="{BB962C8B-B14F-4D97-AF65-F5344CB8AC3E}">
        <p14:creationId xmlns:p14="http://schemas.microsoft.com/office/powerpoint/2010/main" val="24154836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echnische Universität München – Wikipedia">
            <a:extLst>
              <a:ext uri="{FF2B5EF4-FFF2-40B4-BE49-F238E27FC236}">
                <a16:creationId xmlns:a16="http://schemas.microsoft.com/office/drawing/2014/main" id="{00436E23-8C67-75B2-4E2A-FF04F14813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9667" y="238189"/>
            <a:ext cx="948266" cy="493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185E3171-2CDD-DA40-59E8-2515C890C5DD}"/>
              </a:ext>
            </a:extLst>
          </p:cNvPr>
          <p:cNvSpPr/>
          <p:nvPr/>
        </p:nvSpPr>
        <p:spPr>
          <a:xfrm rot="10800000" flipV="1">
            <a:off x="0" y="937190"/>
            <a:ext cx="12192000" cy="858273"/>
          </a:xfrm>
          <a:prstGeom prst="rect">
            <a:avLst/>
          </a:prstGeom>
          <a:solidFill>
            <a:srgbClr val="3070B3"/>
          </a:solidFill>
          <a:ln>
            <a:solidFill>
              <a:srgbClr val="3070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4000" b="1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	Results – U/R	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F0DE183-FE5E-28BA-F14F-2465E08C3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341AB-CA30-47D2-B99B-0F94E4D0778C}" type="slidenum">
              <a:rPr lang="zh-CN" altLang="en-US" smtClean="0"/>
              <a:t>21</a:t>
            </a:fld>
            <a:endParaRPr lang="zh-CN" altLang="en-US"/>
          </a:p>
        </p:txBody>
      </p:sp>
      <p:pic>
        <p:nvPicPr>
          <p:cNvPr id="4" name="Picture 2" descr="Folie 1">
            <a:extLst>
              <a:ext uri="{FF2B5EF4-FFF2-40B4-BE49-F238E27FC236}">
                <a16:creationId xmlns:a16="http://schemas.microsoft.com/office/drawing/2014/main" id="{9C63A40E-9BB5-B936-C06E-C007669A9B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625" b="33333"/>
          <a:stretch/>
        </p:blipFill>
        <p:spPr bwMode="auto">
          <a:xfrm>
            <a:off x="9927181" y="136525"/>
            <a:ext cx="508926" cy="696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graph showing the number of components&#10;&#10;Description automatically generated">
            <a:extLst>
              <a:ext uri="{FF2B5EF4-FFF2-40B4-BE49-F238E27FC236}">
                <a16:creationId xmlns:a16="http://schemas.microsoft.com/office/drawing/2014/main" id="{92F06937-1A39-8AAE-FB03-693FB6B8B0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3715" y="1795464"/>
            <a:ext cx="4814743" cy="4687349"/>
          </a:xfrm>
          <a:prstGeom prst="rect">
            <a:avLst/>
          </a:prstGeom>
        </p:spPr>
      </p:pic>
      <p:pic>
        <p:nvPicPr>
          <p:cNvPr id="8" name="Picture 7" descr="A graph showing the value of a product&#10;&#10;Description automatically generated">
            <a:extLst>
              <a:ext uri="{FF2B5EF4-FFF2-40B4-BE49-F238E27FC236}">
                <a16:creationId xmlns:a16="http://schemas.microsoft.com/office/drawing/2014/main" id="{0E79645B-23D5-09D5-004A-49D9BDEAAC0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128" y="1831867"/>
            <a:ext cx="4628143" cy="461454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6716CD2-4427-BB82-B159-978C6EAC1F79}"/>
              </a:ext>
            </a:extLst>
          </p:cNvPr>
          <p:cNvSpPr txBox="1"/>
          <p:nvPr/>
        </p:nvSpPr>
        <p:spPr>
          <a:xfrm>
            <a:off x="407331" y="2471963"/>
            <a:ext cx="2833019" cy="17071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 b="1">
                <a:solidFill>
                  <a:srgbClr val="3070B3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r>
              <a:rPr lang="en-US" dirty="0"/>
              <a:t>Best C = 38.8</a:t>
            </a:r>
          </a:p>
          <a:p>
            <a:r>
              <a:rPr lang="en-US" dirty="0"/>
              <a:t>Train accuracy: 0.93</a:t>
            </a:r>
          </a:p>
          <a:p>
            <a:r>
              <a:rPr lang="en-US" dirty="0"/>
              <a:t>Val    accuracy: 0.93</a:t>
            </a:r>
          </a:p>
          <a:p>
            <a:r>
              <a:rPr lang="en-US" dirty="0"/>
              <a:t>Test  accuracy: 0.90</a:t>
            </a:r>
          </a:p>
        </p:txBody>
      </p:sp>
    </p:spTree>
    <p:extLst>
      <p:ext uri="{BB962C8B-B14F-4D97-AF65-F5344CB8AC3E}">
        <p14:creationId xmlns:p14="http://schemas.microsoft.com/office/powerpoint/2010/main" val="28663580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echnische Universität München – Wikipedia">
            <a:extLst>
              <a:ext uri="{FF2B5EF4-FFF2-40B4-BE49-F238E27FC236}">
                <a16:creationId xmlns:a16="http://schemas.microsoft.com/office/drawing/2014/main" id="{00436E23-8C67-75B2-4E2A-FF04F14813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9667" y="238189"/>
            <a:ext cx="948266" cy="493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185E3171-2CDD-DA40-59E8-2515C890C5DD}"/>
              </a:ext>
            </a:extLst>
          </p:cNvPr>
          <p:cNvSpPr/>
          <p:nvPr/>
        </p:nvSpPr>
        <p:spPr>
          <a:xfrm rot="10800000" flipV="1">
            <a:off x="0" y="937190"/>
            <a:ext cx="12192000" cy="858273"/>
          </a:xfrm>
          <a:prstGeom prst="rect">
            <a:avLst/>
          </a:prstGeom>
          <a:solidFill>
            <a:srgbClr val="3070B3"/>
          </a:solidFill>
          <a:ln>
            <a:solidFill>
              <a:srgbClr val="3070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4000" b="1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	Regression	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F0DE183-FE5E-28BA-F14F-2465E08C3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341AB-CA30-47D2-B99B-0F94E4D0778C}" type="slidenum">
              <a:rPr lang="zh-CN" altLang="en-US" smtClean="0"/>
              <a:t>22</a:t>
            </a:fld>
            <a:endParaRPr lang="zh-CN" altLang="en-US"/>
          </a:p>
        </p:txBody>
      </p:sp>
      <p:pic>
        <p:nvPicPr>
          <p:cNvPr id="4" name="Picture 2" descr="Folie 1">
            <a:extLst>
              <a:ext uri="{FF2B5EF4-FFF2-40B4-BE49-F238E27FC236}">
                <a16:creationId xmlns:a16="http://schemas.microsoft.com/office/drawing/2014/main" id="{9C63A40E-9BB5-B936-C06E-C007669A9B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625" b="33333"/>
          <a:stretch/>
        </p:blipFill>
        <p:spPr bwMode="auto">
          <a:xfrm>
            <a:off x="9927181" y="136525"/>
            <a:ext cx="508926" cy="696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6">
            <a:extLst>
              <a:ext uri="{FF2B5EF4-FFF2-40B4-BE49-F238E27FC236}">
                <a16:creationId xmlns:a16="http://schemas.microsoft.com/office/drawing/2014/main" id="{396F0B43-1728-8A92-4862-8677A2A06A66}"/>
              </a:ext>
            </a:extLst>
          </p:cNvPr>
          <p:cNvSpPr txBox="1"/>
          <p:nvPr/>
        </p:nvSpPr>
        <p:spPr>
          <a:xfrm>
            <a:off x="1057274" y="1918181"/>
            <a:ext cx="10086975" cy="2348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>
                <a:solidFill>
                  <a:srgbClr val="3070B3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Dataset choice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>
                <a:solidFill>
                  <a:srgbClr val="3070B3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Comparison of algorithms (Linear Regression, PCA, </a:t>
            </a:r>
            <a:r>
              <a:rPr lang="en-US" altLang="zh-CN" sz="2000" b="1" dirty="0" err="1">
                <a:solidFill>
                  <a:srgbClr val="3070B3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RidgeRegression</a:t>
            </a:r>
            <a:r>
              <a:rPr lang="en-US" altLang="zh-CN" sz="2000" b="1" dirty="0">
                <a:solidFill>
                  <a:srgbClr val="3070B3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>
                <a:solidFill>
                  <a:srgbClr val="3070B3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Hyper-parameter tuning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>
                <a:solidFill>
                  <a:srgbClr val="3070B3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Results comparison based </a:t>
            </a:r>
          </a:p>
          <a:p>
            <a:pPr>
              <a:lnSpc>
                <a:spcPct val="150000"/>
              </a:lnSpc>
            </a:pPr>
            <a:endParaRPr lang="en-US" altLang="zh-CN" sz="2000" b="1" dirty="0">
              <a:solidFill>
                <a:srgbClr val="3070B3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80888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graph showing the number of used components&#10;&#10;Description automatically generated">
            <a:extLst>
              <a:ext uri="{FF2B5EF4-FFF2-40B4-BE49-F238E27FC236}">
                <a16:creationId xmlns:a16="http://schemas.microsoft.com/office/drawing/2014/main" id="{F2934FEE-067B-3F35-9FCF-F33A735444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7252" y="1899702"/>
            <a:ext cx="6148063" cy="4603735"/>
          </a:xfrm>
          <a:prstGeom prst="rect">
            <a:avLst/>
          </a:prstGeom>
        </p:spPr>
      </p:pic>
      <p:pic>
        <p:nvPicPr>
          <p:cNvPr id="1026" name="Picture 2" descr="Technische Universität München – Wikipedia">
            <a:extLst>
              <a:ext uri="{FF2B5EF4-FFF2-40B4-BE49-F238E27FC236}">
                <a16:creationId xmlns:a16="http://schemas.microsoft.com/office/drawing/2014/main" id="{00436E23-8C67-75B2-4E2A-FF04F14813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9667" y="238189"/>
            <a:ext cx="948266" cy="493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185E3171-2CDD-DA40-59E8-2515C890C5DD}"/>
              </a:ext>
            </a:extLst>
          </p:cNvPr>
          <p:cNvSpPr/>
          <p:nvPr/>
        </p:nvSpPr>
        <p:spPr>
          <a:xfrm rot="10800000" flipV="1">
            <a:off x="0" y="937190"/>
            <a:ext cx="12192000" cy="858273"/>
          </a:xfrm>
          <a:prstGeom prst="rect">
            <a:avLst/>
          </a:prstGeom>
          <a:solidFill>
            <a:srgbClr val="3070B3"/>
          </a:solidFill>
          <a:ln>
            <a:solidFill>
              <a:srgbClr val="3070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4000" b="1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	Results – Migrant Rate (Absolute Values)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F0DE183-FE5E-28BA-F14F-2465E08C3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341AB-CA30-47D2-B99B-0F94E4D0778C}" type="slidenum">
              <a:rPr lang="zh-CN" altLang="en-US" smtClean="0"/>
              <a:t>23</a:t>
            </a:fld>
            <a:endParaRPr lang="zh-CN" altLang="en-US"/>
          </a:p>
        </p:txBody>
      </p:sp>
      <p:pic>
        <p:nvPicPr>
          <p:cNvPr id="4" name="Picture 2" descr="Folie 1">
            <a:extLst>
              <a:ext uri="{FF2B5EF4-FFF2-40B4-BE49-F238E27FC236}">
                <a16:creationId xmlns:a16="http://schemas.microsoft.com/office/drawing/2014/main" id="{9C63A40E-9BB5-B936-C06E-C007669A9B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625" b="33333"/>
          <a:stretch/>
        </p:blipFill>
        <p:spPr bwMode="auto">
          <a:xfrm>
            <a:off x="9927181" y="136525"/>
            <a:ext cx="508926" cy="696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E1C7906-CA47-CE18-8492-7A476D16820A}"/>
              </a:ext>
            </a:extLst>
          </p:cNvPr>
          <p:cNvSpPr txBox="1"/>
          <p:nvPr/>
        </p:nvSpPr>
        <p:spPr>
          <a:xfrm>
            <a:off x="696685" y="2338972"/>
            <a:ext cx="4574773" cy="2348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>
                <a:solidFill>
                  <a:srgbClr val="3070B3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R-Square Loss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>
                <a:solidFill>
                  <a:srgbClr val="3070B3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Train – 0.76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>
                <a:solidFill>
                  <a:srgbClr val="3070B3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Val – 0.63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>
                <a:solidFill>
                  <a:srgbClr val="3070B3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Test – 0.62</a:t>
            </a:r>
          </a:p>
          <a:p>
            <a:pPr>
              <a:lnSpc>
                <a:spcPct val="150000"/>
              </a:lnSpc>
            </a:pPr>
            <a:endParaRPr lang="en-US" altLang="zh-CN" sz="2000" b="1" dirty="0">
              <a:solidFill>
                <a:srgbClr val="3070B3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132984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echnische Universität München – Wikipedia">
            <a:extLst>
              <a:ext uri="{FF2B5EF4-FFF2-40B4-BE49-F238E27FC236}">
                <a16:creationId xmlns:a16="http://schemas.microsoft.com/office/drawing/2014/main" id="{00436E23-8C67-75B2-4E2A-FF04F14813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9667" y="238189"/>
            <a:ext cx="948266" cy="493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185E3171-2CDD-DA40-59E8-2515C890C5DD}"/>
              </a:ext>
            </a:extLst>
          </p:cNvPr>
          <p:cNvSpPr/>
          <p:nvPr/>
        </p:nvSpPr>
        <p:spPr>
          <a:xfrm rot="10800000" flipV="1">
            <a:off x="0" y="937190"/>
            <a:ext cx="12192000" cy="858273"/>
          </a:xfrm>
          <a:prstGeom prst="rect">
            <a:avLst/>
          </a:prstGeom>
          <a:solidFill>
            <a:srgbClr val="3070B3"/>
          </a:solidFill>
          <a:ln>
            <a:solidFill>
              <a:srgbClr val="3070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4000" b="1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	Results – Migrant Rate (Proportional Dataset)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F0DE183-FE5E-28BA-F14F-2465E08C3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341AB-CA30-47D2-B99B-0F94E4D0778C}" type="slidenum">
              <a:rPr lang="zh-CN" altLang="en-US" smtClean="0"/>
              <a:t>24</a:t>
            </a:fld>
            <a:endParaRPr lang="zh-CN" altLang="en-US"/>
          </a:p>
        </p:txBody>
      </p:sp>
      <p:pic>
        <p:nvPicPr>
          <p:cNvPr id="4" name="Picture 2" descr="Folie 1">
            <a:extLst>
              <a:ext uri="{FF2B5EF4-FFF2-40B4-BE49-F238E27FC236}">
                <a16:creationId xmlns:a16="http://schemas.microsoft.com/office/drawing/2014/main" id="{9C63A40E-9BB5-B936-C06E-C007669A9B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625" b="33333"/>
          <a:stretch/>
        </p:blipFill>
        <p:spPr bwMode="auto">
          <a:xfrm>
            <a:off x="9927181" y="136525"/>
            <a:ext cx="508926" cy="696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 descr="A graph showing the value of a pca&#10;&#10;Description automatically generated">
            <a:extLst>
              <a:ext uri="{FF2B5EF4-FFF2-40B4-BE49-F238E27FC236}">
                <a16:creationId xmlns:a16="http://schemas.microsoft.com/office/drawing/2014/main" id="{859DB7F3-2782-3504-DD0E-04BE197E42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7070" y="1899703"/>
            <a:ext cx="5876730" cy="453842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8C7158D-F49A-2FC6-32F7-152AD26175D4}"/>
              </a:ext>
            </a:extLst>
          </p:cNvPr>
          <p:cNvSpPr txBox="1"/>
          <p:nvPr/>
        </p:nvSpPr>
        <p:spPr>
          <a:xfrm>
            <a:off x="838200" y="2321217"/>
            <a:ext cx="4574773" cy="2348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>
                <a:solidFill>
                  <a:srgbClr val="3070B3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R-Square Loss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>
                <a:solidFill>
                  <a:srgbClr val="3070B3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Train – 0.93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>
                <a:solidFill>
                  <a:srgbClr val="3070B3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Val – 0.92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>
                <a:solidFill>
                  <a:srgbClr val="3070B3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Test – 0.89</a:t>
            </a:r>
          </a:p>
          <a:p>
            <a:pPr>
              <a:lnSpc>
                <a:spcPct val="150000"/>
              </a:lnSpc>
            </a:pPr>
            <a:endParaRPr lang="en-US" altLang="zh-CN" sz="2000" b="1" dirty="0">
              <a:solidFill>
                <a:srgbClr val="3070B3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514581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aph showing the growth of a number of people&#10;&#10;Description automatically generated">
            <a:extLst>
              <a:ext uri="{FF2B5EF4-FFF2-40B4-BE49-F238E27FC236}">
                <a16:creationId xmlns:a16="http://schemas.microsoft.com/office/drawing/2014/main" id="{30BF93F2-5C99-35BE-25B9-96082BD8C7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2001365"/>
            <a:ext cx="6722706" cy="4530063"/>
          </a:xfrm>
          <a:prstGeom prst="rect">
            <a:avLst/>
          </a:prstGeom>
        </p:spPr>
      </p:pic>
      <p:pic>
        <p:nvPicPr>
          <p:cNvPr id="1026" name="Picture 2" descr="Technische Universität München – Wikipedia">
            <a:extLst>
              <a:ext uri="{FF2B5EF4-FFF2-40B4-BE49-F238E27FC236}">
                <a16:creationId xmlns:a16="http://schemas.microsoft.com/office/drawing/2014/main" id="{00436E23-8C67-75B2-4E2A-FF04F14813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9667" y="238189"/>
            <a:ext cx="948266" cy="493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185E3171-2CDD-DA40-59E8-2515C890C5DD}"/>
              </a:ext>
            </a:extLst>
          </p:cNvPr>
          <p:cNvSpPr/>
          <p:nvPr/>
        </p:nvSpPr>
        <p:spPr>
          <a:xfrm rot="10800000" flipV="1">
            <a:off x="0" y="937190"/>
            <a:ext cx="12192000" cy="858273"/>
          </a:xfrm>
          <a:prstGeom prst="rect">
            <a:avLst/>
          </a:prstGeom>
          <a:solidFill>
            <a:srgbClr val="3070B3"/>
          </a:solidFill>
          <a:ln>
            <a:solidFill>
              <a:srgbClr val="3070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4000" b="1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	Results – Construction Trend	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F0DE183-FE5E-28BA-F14F-2465E08C3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341AB-CA30-47D2-B99B-0F94E4D0778C}" type="slidenum">
              <a:rPr lang="zh-CN" altLang="en-US" smtClean="0"/>
              <a:t>25</a:t>
            </a:fld>
            <a:endParaRPr lang="zh-CN" altLang="en-US"/>
          </a:p>
        </p:txBody>
      </p:sp>
      <p:pic>
        <p:nvPicPr>
          <p:cNvPr id="4" name="Picture 2" descr="Folie 1">
            <a:extLst>
              <a:ext uri="{FF2B5EF4-FFF2-40B4-BE49-F238E27FC236}">
                <a16:creationId xmlns:a16="http://schemas.microsoft.com/office/drawing/2014/main" id="{9C63A40E-9BB5-B936-C06E-C007669A9B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625" b="33333"/>
          <a:stretch/>
        </p:blipFill>
        <p:spPr bwMode="auto">
          <a:xfrm>
            <a:off x="9927181" y="136525"/>
            <a:ext cx="508926" cy="696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6">
            <a:extLst>
              <a:ext uri="{FF2B5EF4-FFF2-40B4-BE49-F238E27FC236}">
                <a16:creationId xmlns:a16="http://schemas.microsoft.com/office/drawing/2014/main" id="{8C8347E2-DBF7-1480-8905-E05B62104659}"/>
              </a:ext>
            </a:extLst>
          </p:cNvPr>
          <p:cNvSpPr txBox="1"/>
          <p:nvPr/>
        </p:nvSpPr>
        <p:spPr>
          <a:xfrm>
            <a:off x="785829" y="2379789"/>
            <a:ext cx="4574773" cy="1886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>
                <a:solidFill>
                  <a:srgbClr val="3070B3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R-Square Loss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>
                <a:solidFill>
                  <a:srgbClr val="3070B3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Train – 0.87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>
                <a:solidFill>
                  <a:srgbClr val="3070B3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Val – 0.53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>
                <a:solidFill>
                  <a:srgbClr val="3070B3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Test – 0.80</a:t>
            </a:r>
          </a:p>
        </p:txBody>
      </p:sp>
    </p:spTree>
    <p:extLst>
      <p:ext uri="{BB962C8B-B14F-4D97-AF65-F5344CB8AC3E}">
        <p14:creationId xmlns:p14="http://schemas.microsoft.com/office/powerpoint/2010/main" val="11890132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aph showing the growth of a stock market&#10;&#10;Description automatically generated">
            <a:extLst>
              <a:ext uri="{FF2B5EF4-FFF2-40B4-BE49-F238E27FC236}">
                <a16:creationId xmlns:a16="http://schemas.microsoft.com/office/drawing/2014/main" id="{5A849B4A-CCFB-9591-AFB7-F1B79F41A0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1351" y="1913161"/>
            <a:ext cx="6407020" cy="4751386"/>
          </a:xfrm>
          <a:prstGeom prst="rect">
            <a:avLst/>
          </a:prstGeom>
        </p:spPr>
      </p:pic>
      <p:pic>
        <p:nvPicPr>
          <p:cNvPr id="1026" name="Picture 2" descr="Technische Universität München – Wikipedia">
            <a:extLst>
              <a:ext uri="{FF2B5EF4-FFF2-40B4-BE49-F238E27FC236}">
                <a16:creationId xmlns:a16="http://schemas.microsoft.com/office/drawing/2014/main" id="{00436E23-8C67-75B2-4E2A-FF04F14813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9667" y="238189"/>
            <a:ext cx="948266" cy="493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185E3171-2CDD-DA40-59E8-2515C890C5DD}"/>
              </a:ext>
            </a:extLst>
          </p:cNvPr>
          <p:cNvSpPr/>
          <p:nvPr/>
        </p:nvSpPr>
        <p:spPr>
          <a:xfrm rot="10800000" flipV="1">
            <a:off x="0" y="937190"/>
            <a:ext cx="12192000" cy="858273"/>
          </a:xfrm>
          <a:prstGeom prst="rect">
            <a:avLst/>
          </a:prstGeom>
          <a:solidFill>
            <a:srgbClr val="3070B3"/>
          </a:solidFill>
          <a:ln>
            <a:solidFill>
              <a:srgbClr val="3070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4000" b="1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	Results – Construction Trend	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F0DE183-FE5E-28BA-F14F-2465E08C3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341AB-CA30-47D2-B99B-0F94E4D0778C}" type="slidenum">
              <a:rPr lang="zh-CN" altLang="en-US" smtClean="0"/>
              <a:t>26</a:t>
            </a:fld>
            <a:endParaRPr lang="zh-CN" altLang="en-US"/>
          </a:p>
        </p:txBody>
      </p:sp>
      <p:pic>
        <p:nvPicPr>
          <p:cNvPr id="4" name="Picture 2" descr="Folie 1">
            <a:extLst>
              <a:ext uri="{FF2B5EF4-FFF2-40B4-BE49-F238E27FC236}">
                <a16:creationId xmlns:a16="http://schemas.microsoft.com/office/drawing/2014/main" id="{9C63A40E-9BB5-B936-C06E-C007669A9B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625" b="33333"/>
          <a:stretch/>
        </p:blipFill>
        <p:spPr bwMode="auto">
          <a:xfrm>
            <a:off x="9927181" y="136525"/>
            <a:ext cx="508926" cy="696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2305C52-BE13-3587-7219-7FDEB8993ACB}"/>
              </a:ext>
            </a:extLst>
          </p:cNvPr>
          <p:cNvSpPr txBox="1"/>
          <p:nvPr/>
        </p:nvSpPr>
        <p:spPr>
          <a:xfrm>
            <a:off x="713629" y="2254864"/>
            <a:ext cx="4574773" cy="2348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>
                <a:solidFill>
                  <a:srgbClr val="3070B3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R-Square Loss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>
                <a:solidFill>
                  <a:srgbClr val="3070B3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Train – 0.81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>
                <a:solidFill>
                  <a:srgbClr val="3070B3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Val – 0.58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>
                <a:solidFill>
                  <a:srgbClr val="3070B3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Test – 0.76</a:t>
            </a:r>
          </a:p>
          <a:p>
            <a:pPr>
              <a:lnSpc>
                <a:spcPct val="150000"/>
              </a:lnSpc>
            </a:pPr>
            <a:endParaRPr lang="en-US" altLang="zh-CN" sz="2000" b="1" dirty="0">
              <a:solidFill>
                <a:srgbClr val="3070B3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291815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echnische Universität München – Wikipedia">
            <a:extLst>
              <a:ext uri="{FF2B5EF4-FFF2-40B4-BE49-F238E27FC236}">
                <a16:creationId xmlns:a16="http://schemas.microsoft.com/office/drawing/2014/main" id="{00436E23-8C67-75B2-4E2A-FF04F14813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9667" y="238189"/>
            <a:ext cx="948266" cy="493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185E3171-2CDD-DA40-59E8-2515C890C5DD}"/>
              </a:ext>
            </a:extLst>
          </p:cNvPr>
          <p:cNvSpPr/>
          <p:nvPr/>
        </p:nvSpPr>
        <p:spPr>
          <a:xfrm rot="10800000" flipV="1">
            <a:off x="0" y="937190"/>
            <a:ext cx="12192000" cy="858273"/>
          </a:xfrm>
          <a:prstGeom prst="rect">
            <a:avLst/>
          </a:prstGeom>
          <a:solidFill>
            <a:srgbClr val="3070B3"/>
          </a:solidFill>
          <a:ln>
            <a:solidFill>
              <a:srgbClr val="3070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4000" b="1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	Results – University degree Holders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F0DE183-FE5E-28BA-F14F-2465E08C3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341AB-CA30-47D2-B99B-0F94E4D0778C}" type="slidenum">
              <a:rPr lang="zh-CN" altLang="en-US" smtClean="0"/>
              <a:t>27</a:t>
            </a:fld>
            <a:endParaRPr lang="zh-CN" altLang="en-US"/>
          </a:p>
        </p:txBody>
      </p:sp>
      <p:pic>
        <p:nvPicPr>
          <p:cNvPr id="4" name="Picture 2" descr="Folie 1">
            <a:extLst>
              <a:ext uri="{FF2B5EF4-FFF2-40B4-BE49-F238E27FC236}">
                <a16:creationId xmlns:a16="http://schemas.microsoft.com/office/drawing/2014/main" id="{9C63A40E-9BB5-B936-C06E-C007669A9B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625" b="33333"/>
          <a:stretch/>
        </p:blipFill>
        <p:spPr bwMode="auto">
          <a:xfrm>
            <a:off x="9927181" y="136525"/>
            <a:ext cx="508926" cy="696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1">
            <a:extLst>
              <a:ext uri="{FF2B5EF4-FFF2-40B4-BE49-F238E27FC236}">
                <a16:creationId xmlns:a16="http://schemas.microsoft.com/office/drawing/2014/main" id="{D7A0E8B4-BB45-8801-5272-B28798B3A1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34988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TextBox 6">
            <a:extLst>
              <a:ext uri="{FF2B5EF4-FFF2-40B4-BE49-F238E27FC236}">
                <a16:creationId xmlns:a16="http://schemas.microsoft.com/office/drawing/2014/main" id="{BA395F86-DE5D-D3AB-34B5-463B45223AB7}"/>
              </a:ext>
            </a:extLst>
          </p:cNvPr>
          <p:cNvSpPr txBox="1"/>
          <p:nvPr/>
        </p:nvSpPr>
        <p:spPr>
          <a:xfrm>
            <a:off x="838200" y="2254864"/>
            <a:ext cx="4574773" cy="2348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>
                <a:solidFill>
                  <a:srgbClr val="3070B3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R-Square Loss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>
                <a:solidFill>
                  <a:srgbClr val="3070B3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Train – 0.96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>
                <a:solidFill>
                  <a:srgbClr val="3070B3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Val – 0.89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>
                <a:solidFill>
                  <a:srgbClr val="3070B3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Test – 0.92</a:t>
            </a:r>
          </a:p>
          <a:p>
            <a:pPr>
              <a:lnSpc>
                <a:spcPct val="150000"/>
              </a:lnSpc>
            </a:pPr>
            <a:endParaRPr lang="en-US" altLang="zh-CN" sz="2000" b="1" dirty="0">
              <a:solidFill>
                <a:srgbClr val="3070B3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pic>
        <p:nvPicPr>
          <p:cNvPr id="14" name="Picture 13" descr="A graph showing a curve&#10;&#10;Description automatically generated">
            <a:extLst>
              <a:ext uri="{FF2B5EF4-FFF2-40B4-BE49-F238E27FC236}">
                <a16:creationId xmlns:a16="http://schemas.microsoft.com/office/drawing/2014/main" id="{536BF13A-BEA8-BBBF-8A6B-0F0743C9AF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2973" y="2001366"/>
            <a:ext cx="5711715" cy="4489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2004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echnische Universität München – Wikipedia">
            <a:extLst>
              <a:ext uri="{FF2B5EF4-FFF2-40B4-BE49-F238E27FC236}">
                <a16:creationId xmlns:a16="http://schemas.microsoft.com/office/drawing/2014/main" id="{00436E23-8C67-75B2-4E2A-FF04F14813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9667" y="238189"/>
            <a:ext cx="948266" cy="493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185E3171-2CDD-DA40-59E8-2515C890C5DD}"/>
              </a:ext>
            </a:extLst>
          </p:cNvPr>
          <p:cNvSpPr/>
          <p:nvPr/>
        </p:nvSpPr>
        <p:spPr>
          <a:xfrm rot="10800000" flipV="1">
            <a:off x="0" y="937190"/>
            <a:ext cx="12192000" cy="858273"/>
          </a:xfrm>
          <a:prstGeom prst="rect">
            <a:avLst/>
          </a:prstGeom>
          <a:solidFill>
            <a:srgbClr val="3070B3"/>
          </a:solidFill>
          <a:ln>
            <a:solidFill>
              <a:srgbClr val="3070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4000" b="1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	Results – University degree Holders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F0DE183-FE5E-28BA-F14F-2465E08C3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341AB-CA30-47D2-B99B-0F94E4D0778C}" type="slidenum">
              <a:rPr lang="zh-CN" altLang="en-US" smtClean="0"/>
              <a:t>28</a:t>
            </a:fld>
            <a:endParaRPr lang="zh-CN" altLang="en-US"/>
          </a:p>
        </p:txBody>
      </p:sp>
      <p:pic>
        <p:nvPicPr>
          <p:cNvPr id="4" name="Picture 2" descr="Folie 1">
            <a:extLst>
              <a:ext uri="{FF2B5EF4-FFF2-40B4-BE49-F238E27FC236}">
                <a16:creationId xmlns:a16="http://schemas.microsoft.com/office/drawing/2014/main" id="{9C63A40E-9BB5-B936-C06E-C007669A9B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625" b="33333"/>
          <a:stretch/>
        </p:blipFill>
        <p:spPr bwMode="auto">
          <a:xfrm>
            <a:off x="9927181" y="136525"/>
            <a:ext cx="508926" cy="696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1">
            <a:extLst>
              <a:ext uri="{FF2B5EF4-FFF2-40B4-BE49-F238E27FC236}">
                <a16:creationId xmlns:a16="http://schemas.microsoft.com/office/drawing/2014/main" id="{D7A0E8B4-BB45-8801-5272-B28798B3A1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34988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TextBox 6">
            <a:extLst>
              <a:ext uri="{FF2B5EF4-FFF2-40B4-BE49-F238E27FC236}">
                <a16:creationId xmlns:a16="http://schemas.microsoft.com/office/drawing/2014/main" id="{875904C8-876B-AE39-3AE8-028BAC279F68}"/>
              </a:ext>
            </a:extLst>
          </p:cNvPr>
          <p:cNvSpPr txBox="1"/>
          <p:nvPr/>
        </p:nvSpPr>
        <p:spPr>
          <a:xfrm>
            <a:off x="906274" y="2185014"/>
            <a:ext cx="4574773" cy="2348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>
                <a:solidFill>
                  <a:srgbClr val="3070B3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R-Square Loss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>
                <a:solidFill>
                  <a:srgbClr val="3070B3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Train – 0.93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>
                <a:solidFill>
                  <a:srgbClr val="3070B3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Val – 0.91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>
                <a:solidFill>
                  <a:srgbClr val="3070B3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Test – 0.87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b="1" dirty="0">
              <a:solidFill>
                <a:srgbClr val="3070B3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pic>
        <p:nvPicPr>
          <p:cNvPr id="13" name="Picture 12" descr="A graph showing the value of a number of patients&#10;&#10;Description automatically generated">
            <a:extLst>
              <a:ext uri="{FF2B5EF4-FFF2-40B4-BE49-F238E27FC236}">
                <a16:creationId xmlns:a16="http://schemas.microsoft.com/office/drawing/2014/main" id="{4F4AA5CF-4CDA-4B22-7985-FDBDE23172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7385" y="2049208"/>
            <a:ext cx="5486400" cy="4489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0983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echnische Universität München – Wikipedia">
            <a:extLst>
              <a:ext uri="{FF2B5EF4-FFF2-40B4-BE49-F238E27FC236}">
                <a16:creationId xmlns:a16="http://schemas.microsoft.com/office/drawing/2014/main" id="{00436E23-8C67-75B2-4E2A-FF04F14813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9667" y="238189"/>
            <a:ext cx="948266" cy="493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185E3171-2CDD-DA40-59E8-2515C890C5DD}"/>
              </a:ext>
            </a:extLst>
          </p:cNvPr>
          <p:cNvSpPr/>
          <p:nvPr/>
        </p:nvSpPr>
        <p:spPr>
          <a:xfrm rot="10800000" flipV="1">
            <a:off x="0" y="937190"/>
            <a:ext cx="12192000" cy="858273"/>
          </a:xfrm>
          <a:prstGeom prst="rect">
            <a:avLst/>
          </a:prstGeom>
          <a:solidFill>
            <a:srgbClr val="3070B3"/>
          </a:solidFill>
          <a:ln>
            <a:solidFill>
              <a:srgbClr val="3070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4000" b="1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	Results – Divorced Female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F0DE183-FE5E-28BA-F14F-2465E08C3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341AB-CA30-47D2-B99B-0F94E4D0778C}" type="slidenum">
              <a:rPr lang="zh-CN" altLang="en-US" smtClean="0"/>
              <a:t>29</a:t>
            </a:fld>
            <a:endParaRPr lang="zh-CN" altLang="en-US"/>
          </a:p>
        </p:txBody>
      </p:sp>
      <p:pic>
        <p:nvPicPr>
          <p:cNvPr id="4" name="Picture 2" descr="Folie 1">
            <a:extLst>
              <a:ext uri="{FF2B5EF4-FFF2-40B4-BE49-F238E27FC236}">
                <a16:creationId xmlns:a16="http://schemas.microsoft.com/office/drawing/2014/main" id="{9C63A40E-9BB5-B936-C06E-C007669A9B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625" b="33333"/>
          <a:stretch/>
        </p:blipFill>
        <p:spPr bwMode="auto">
          <a:xfrm>
            <a:off x="9927181" y="136525"/>
            <a:ext cx="508926" cy="696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6">
            <a:extLst>
              <a:ext uri="{FF2B5EF4-FFF2-40B4-BE49-F238E27FC236}">
                <a16:creationId xmlns:a16="http://schemas.microsoft.com/office/drawing/2014/main" id="{5476651C-BFB0-82D0-E3CF-C2F9A2E07725}"/>
              </a:ext>
            </a:extLst>
          </p:cNvPr>
          <p:cNvSpPr txBox="1"/>
          <p:nvPr/>
        </p:nvSpPr>
        <p:spPr>
          <a:xfrm>
            <a:off x="857848" y="2277283"/>
            <a:ext cx="4574773" cy="1886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>
                <a:solidFill>
                  <a:srgbClr val="3070B3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R-Square Loss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>
                <a:solidFill>
                  <a:srgbClr val="3070B3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Train – 0.69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>
                <a:solidFill>
                  <a:srgbClr val="3070B3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Val – 0.69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>
                <a:solidFill>
                  <a:srgbClr val="3070B3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Test – 0.60</a:t>
            </a:r>
          </a:p>
        </p:txBody>
      </p:sp>
      <p:pic>
        <p:nvPicPr>
          <p:cNvPr id="9" name="Picture 8" descr="A graph showing the growth of a number of individuals&#10;&#10;Description automatically generated">
            <a:extLst>
              <a:ext uri="{FF2B5EF4-FFF2-40B4-BE49-F238E27FC236}">
                <a16:creationId xmlns:a16="http://schemas.microsoft.com/office/drawing/2014/main" id="{65A0C09B-69FD-AA46-56E7-44F9D5E3E2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5747" y="2001366"/>
            <a:ext cx="6209705" cy="4489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1886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echnische Universität München – Wikipedia">
            <a:extLst>
              <a:ext uri="{FF2B5EF4-FFF2-40B4-BE49-F238E27FC236}">
                <a16:creationId xmlns:a16="http://schemas.microsoft.com/office/drawing/2014/main" id="{00436E23-8C67-75B2-4E2A-FF04F14813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9667" y="238189"/>
            <a:ext cx="948266" cy="493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185E3171-2CDD-DA40-59E8-2515C890C5DD}"/>
              </a:ext>
            </a:extLst>
          </p:cNvPr>
          <p:cNvSpPr/>
          <p:nvPr/>
        </p:nvSpPr>
        <p:spPr>
          <a:xfrm rot="10800000" flipV="1">
            <a:off x="0" y="937190"/>
            <a:ext cx="12192000" cy="858273"/>
          </a:xfrm>
          <a:prstGeom prst="rect">
            <a:avLst/>
          </a:prstGeom>
          <a:solidFill>
            <a:srgbClr val="3070B3"/>
          </a:solidFill>
          <a:ln>
            <a:solidFill>
              <a:srgbClr val="3070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4000" b="1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	Introduction to German Census 2011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F0DE183-FE5E-28BA-F14F-2465E08C3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341AB-CA30-47D2-B99B-0F94E4D0778C}" type="slidenum">
              <a:rPr lang="zh-CN" altLang="en-US" smtClean="0"/>
              <a:t>3</a:t>
            </a:fld>
            <a:endParaRPr lang="zh-CN" altLang="en-US"/>
          </a:p>
        </p:txBody>
      </p:sp>
      <p:pic>
        <p:nvPicPr>
          <p:cNvPr id="4" name="Picture 2" descr="Folie 1">
            <a:extLst>
              <a:ext uri="{FF2B5EF4-FFF2-40B4-BE49-F238E27FC236}">
                <a16:creationId xmlns:a16="http://schemas.microsoft.com/office/drawing/2014/main" id="{9C63A40E-9BB5-B936-C06E-C007669A9B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625" b="33333"/>
          <a:stretch/>
        </p:blipFill>
        <p:spPr bwMode="auto">
          <a:xfrm>
            <a:off x="9927181" y="136525"/>
            <a:ext cx="508926" cy="696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6">
            <a:extLst>
              <a:ext uri="{FF2B5EF4-FFF2-40B4-BE49-F238E27FC236}">
                <a16:creationId xmlns:a16="http://schemas.microsoft.com/office/drawing/2014/main" id="{396F0B43-1728-8A92-4862-8677A2A06A66}"/>
              </a:ext>
            </a:extLst>
          </p:cNvPr>
          <p:cNvSpPr txBox="1"/>
          <p:nvPr/>
        </p:nvSpPr>
        <p:spPr>
          <a:xfrm>
            <a:off x="1057274" y="1918181"/>
            <a:ext cx="1008697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000" dirty="0">
                <a:solidFill>
                  <a:srgbClr val="3070B3"/>
                </a:solidFill>
                <a:latin typeface="Arial" panose="020B0604020202020204" pitchFamily="34" charset="0"/>
                <a:ea typeface="Microsoft YaHei Light" panose="020B0502040204020203" pitchFamily="34" charset="-122"/>
                <a:cs typeface="Arial" panose="020B0604020202020204" pitchFamily="34" charset="0"/>
              </a:rPr>
              <a:t>How does our dataset look like?</a:t>
            </a:r>
          </a:p>
        </p:txBody>
      </p:sp>
      <p:pic>
        <p:nvPicPr>
          <p:cNvPr id="8" name="Picture 4" descr="German 2011 Census: 80.2 million inhabitants lived in Germany on 9 May 2011  - European Statistical System (ESS) - Eurostat">
            <a:extLst>
              <a:ext uri="{FF2B5EF4-FFF2-40B4-BE49-F238E27FC236}">
                <a16:creationId xmlns:a16="http://schemas.microsoft.com/office/drawing/2014/main" id="{8E293201-9228-581C-C87F-B1286DEC79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2325" y="2361157"/>
            <a:ext cx="2950194" cy="97155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397E9DB-6A45-8488-0CD3-E9D4F2D7CB3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0508" t="33873" r="11367" b="26597"/>
          <a:stretch/>
        </p:blipFill>
        <p:spPr>
          <a:xfrm>
            <a:off x="1304921" y="3701507"/>
            <a:ext cx="9525001" cy="2710963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6F54093F-BD0B-5376-EE3C-DB7C3D2A058C}"/>
              </a:ext>
            </a:extLst>
          </p:cNvPr>
          <p:cNvSpPr txBox="1"/>
          <p:nvPr/>
        </p:nvSpPr>
        <p:spPr>
          <a:xfrm>
            <a:off x="1700212" y="2646877"/>
            <a:ext cx="19305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rgbClr val="3070B3"/>
                </a:solidFill>
                <a:latin typeface="Arial" panose="020B0604020202020204" pitchFamily="34" charset="0"/>
                <a:ea typeface="Microsoft YaHei Light" panose="020B0502040204020203" pitchFamily="34" charset="-122"/>
                <a:cs typeface="Arial" panose="020B0604020202020204" pitchFamily="34" charset="0"/>
              </a:rPr>
              <a:t>Data from 2011</a:t>
            </a:r>
            <a:endParaRPr lang="zh-CN" altLang="en-US" sz="2000" dirty="0">
              <a:solidFill>
                <a:srgbClr val="3070B3"/>
              </a:solidFill>
              <a:latin typeface="Arial" panose="020B0604020202020204" pitchFamily="34" charset="0"/>
              <a:ea typeface="Microsoft YaHei Light" panose="020B0502040204020203" pitchFamily="34" charset="-122"/>
              <a:cs typeface="Arial" panose="020B0604020202020204" pitchFamily="34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402EB10-C54D-E973-7796-BADEC92B3D20}"/>
              </a:ext>
            </a:extLst>
          </p:cNvPr>
          <p:cNvSpPr txBox="1"/>
          <p:nvPr/>
        </p:nvSpPr>
        <p:spPr>
          <a:xfrm>
            <a:off x="8504104" y="2646877"/>
            <a:ext cx="22174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rgbClr val="3070B3"/>
                </a:solidFill>
                <a:latin typeface="Arial" panose="020B0604020202020204" pitchFamily="34" charset="0"/>
                <a:ea typeface="Microsoft YaHei Light" panose="020B0502040204020203" pitchFamily="34" charset="-122"/>
                <a:cs typeface="Arial" panose="020B0604020202020204" pitchFamily="34" charset="0"/>
              </a:rPr>
              <a:t>Include 6 Themes</a:t>
            </a:r>
            <a:endParaRPr lang="zh-CN" altLang="en-US" sz="2000" dirty="0">
              <a:solidFill>
                <a:srgbClr val="3070B3"/>
              </a:solidFill>
              <a:latin typeface="Arial" panose="020B0604020202020204" pitchFamily="34" charset="0"/>
              <a:ea typeface="Microsoft YaHei Light" panose="020B0502040204020203" pitchFamily="34" charset="-122"/>
              <a:cs typeface="Arial" panose="020B0604020202020204" pitchFamily="34" charset="0"/>
            </a:endParaRP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74C8A70C-9900-0CD1-AA45-515C72BE7AB3}"/>
              </a:ext>
            </a:extLst>
          </p:cNvPr>
          <p:cNvSpPr/>
          <p:nvPr/>
        </p:nvSpPr>
        <p:spPr>
          <a:xfrm>
            <a:off x="1052513" y="3638549"/>
            <a:ext cx="10086974" cy="2862263"/>
          </a:xfrm>
          <a:prstGeom prst="roundRect">
            <a:avLst/>
          </a:prstGeom>
          <a:noFill/>
          <a:ln w="38100">
            <a:solidFill>
              <a:srgbClr val="3070B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65418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echnische Universität München – Wikipedia">
            <a:extLst>
              <a:ext uri="{FF2B5EF4-FFF2-40B4-BE49-F238E27FC236}">
                <a16:creationId xmlns:a16="http://schemas.microsoft.com/office/drawing/2014/main" id="{00436E23-8C67-75B2-4E2A-FF04F14813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9667" y="238189"/>
            <a:ext cx="948266" cy="493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185E3171-2CDD-DA40-59E8-2515C890C5DD}"/>
              </a:ext>
            </a:extLst>
          </p:cNvPr>
          <p:cNvSpPr/>
          <p:nvPr/>
        </p:nvSpPr>
        <p:spPr>
          <a:xfrm rot="10800000" flipV="1">
            <a:off x="0" y="937190"/>
            <a:ext cx="12192000" cy="858273"/>
          </a:xfrm>
          <a:prstGeom prst="rect">
            <a:avLst/>
          </a:prstGeom>
          <a:solidFill>
            <a:srgbClr val="3070B3"/>
          </a:solidFill>
          <a:ln>
            <a:solidFill>
              <a:srgbClr val="3070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4000" b="1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	Results – Divorced Female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F0DE183-FE5E-28BA-F14F-2465E08C3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341AB-CA30-47D2-B99B-0F94E4D0778C}" type="slidenum">
              <a:rPr lang="zh-CN" altLang="en-US" smtClean="0"/>
              <a:t>30</a:t>
            </a:fld>
            <a:endParaRPr lang="zh-CN" altLang="en-US"/>
          </a:p>
        </p:txBody>
      </p:sp>
      <p:pic>
        <p:nvPicPr>
          <p:cNvPr id="4" name="Picture 2" descr="Folie 1">
            <a:extLst>
              <a:ext uri="{FF2B5EF4-FFF2-40B4-BE49-F238E27FC236}">
                <a16:creationId xmlns:a16="http://schemas.microsoft.com/office/drawing/2014/main" id="{9C63A40E-9BB5-B936-C06E-C007669A9B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625" b="33333"/>
          <a:stretch/>
        </p:blipFill>
        <p:spPr bwMode="auto">
          <a:xfrm>
            <a:off x="9927181" y="14605"/>
            <a:ext cx="508926" cy="696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6">
            <a:extLst>
              <a:ext uri="{FF2B5EF4-FFF2-40B4-BE49-F238E27FC236}">
                <a16:creationId xmlns:a16="http://schemas.microsoft.com/office/drawing/2014/main" id="{08304447-92BE-9A0E-1307-4EA91C7C5AA7}"/>
              </a:ext>
            </a:extLst>
          </p:cNvPr>
          <p:cNvSpPr txBox="1"/>
          <p:nvPr/>
        </p:nvSpPr>
        <p:spPr>
          <a:xfrm>
            <a:off x="845158" y="2257951"/>
            <a:ext cx="4574773" cy="1886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>
                <a:solidFill>
                  <a:srgbClr val="3070B3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R-Square Loss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>
                <a:solidFill>
                  <a:srgbClr val="3070B3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Train – 0.63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>
                <a:solidFill>
                  <a:srgbClr val="3070B3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Val – 0.68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>
                <a:solidFill>
                  <a:srgbClr val="3070B3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Test – 0.56</a:t>
            </a:r>
          </a:p>
        </p:txBody>
      </p:sp>
      <p:pic>
        <p:nvPicPr>
          <p:cNvPr id="8" name="Picture 7" descr="A graph of a graph&#10;&#10;Description automatically generated">
            <a:extLst>
              <a:ext uri="{FF2B5EF4-FFF2-40B4-BE49-F238E27FC236}">
                <a16:creationId xmlns:a16="http://schemas.microsoft.com/office/drawing/2014/main" id="{B78A2A0D-065A-38D9-4B18-7B41CD953E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3096" y="1899702"/>
            <a:ext cx="6115008" cy="4489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9769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echnische Universität München – Wikipedia">
            <a:extLst>
              <a:ext uri="{FF2B5EF4-FFF2-40B4-BE49-F238E27FC236}">
                <a16:creationId xmlns:a16="http://schemas.microsoft.com/office/drawing/2014/main" id="{00436E23-8C67-75B2-4E2A-FF04F14813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9667" y="238189"/>
            <a:ext cx="948266" cy="493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185E3171-2CDD-DA40-59E8-2515C890C5DD}"/>
              </a:ext>
            </a:extLst>
          </p:cNvPr>
          <p:cNvSpPr/>
          <p:nvPr/>
        </p:nvSpPr>
        <p:spPr>
          <a:xfrm rot="10800000" flipV="1">
            <a:off x="0" y="2176883"/>
            <a:ext cx="12192000" cy="2733870"/>
          </a:xfrm>
          <a:prstGeom prst="rect">
            <a:avLst/>
          </a:prstGeom>
          <a:solidFill>
            <a:srgbClr val="3070B3"/>
          </a:solidFill>
          <a:ln>
            <a:solidFill>
              <a:srgbClr val="3070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4000" b="1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	</a:t>
            </a:r>
            <a:r>
              <a:rPr lang="en-US" altLang="zh-CN" sz="6600" b="1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Conclusion</a:t>
            </a:r>
            <a:endParaRPr lang="en-US" altLang="zh-CN" sz="4000" b="1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F0DE183-FE5E-28BA-F14F-2465E08C3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341AB-CA30-47D2-B99B-0F94E4D0778C}" type="slidenum">
              <a:rPr lang="zh-CN" altLang="en-US" smtClean="0"/>
              <a:t>31</a:t>
            </a:fld>
            <a:endParaRPr lang="zh-CN" altLang="en-US"/>
          </a:p>
        </p:txBody>
      </p:sp>
      <p:pic>
        <p:nvPicPr>
          <p:cNvPr id="4" name="Picture 2" descr="Folie 1">
            <a:extLst>
              <a:ext uri="{FF2B5EF4-FFF2-40B4-BE49-F238E27FC236}">
                <a16:creationId xmlns:a16="http://schemas.microsoft.com/office/drawing/2014/main" id="{9C63A40E-9BB5-B936-C06E-C007669A9B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625" b="33333"/>
          <a:stretch/>
        </p:blipFill>
        <p:spPr bwMode="auto">
          <a:xfrm>
            <a:off x="9927181" y="136525"/>
            <a:ext cx="508926" cy="696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98114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echnische Universität München – Wikipedia">
            <a:extLst>
              <a:ext uri="{FF2B5EF4-FFF2-40B4-BE49-F238E27FC236}">
                <a16:creationId xmlns:a16="http://schemas.microsoft.com/office/drawing/2014/main" id="{00436E23-8C67-75B2-4E2A-FF04F14813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5715" y="279593"/>
            <a:ext cx="948266" cy="493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185E3171-2CDD-DA40-59E8-2515C890C5DD}"/>
              </a:ext>
            </a:extLst>
          </p:cNvPr>
          <p:cNvSpPr/>
          <p:nvPr/>
        </p:nvSpPr>
        <p:spPr>
          <a:xfrm rot="10800000" flipV="1">
            <a:off x="0" y="1065784"/>
            <a:ext cx="12192000" cy="4553965"/>
          </a:xfrm>
          <a:prstGeom prst="rect">
            <a:avLst/>
          </a:prstGeom>
          <a:solidFill>
            <a:srgbClr val="3070B3"/>
          </a:solidFill>
          <a:ln>
            <a:solidFill>
              <a:srgbClr val="3070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zh-CN" altLang="en-US" sz="2000" b="1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1B7750B-93EC-0480-A3F3-63277AB64CDB}"/>
              </a:ext>
            </a:extLst>
          </p:cNvPr>
          <p:cNvSpPr txBox="1"/>
          <p:nvPr/>
        </p:nvSpPr>
        <p:spPr>
          <a:xfrm>
            <a:off x="1457326" y="1990726"/>
            <a:ext cx="5830442" cy="21852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800" b="1" i="0" dirty="0">
                <a:solidFill>
                  <a:schemeClr val="bg1"/>
                </a:solidFill>
                <a:effectLst/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Thank you!</a:t>
            </a:r>
          </a:p>
          <a:p>
            <a:r>
              <a:rPr lang="en-US" altLang="zh-CN" sz="4800" b="1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Any Questions?</a:t>
            </a:r>
            <a:endParaRPr lang="en-US" altLang="zh-CN" sz="4800" b="1" i="0" dirty="0">
              <a:solidFill>
                <a:schemeClr val="bg1"/>
              </a:solidFill>
              <a:effectLst/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F32AECF-D73A-0597-F22D-D651AC7E4C57}"/>
              </a:ext>
            </a:extLst>
          </p:cNvPr>
          <p:cNvSpPr txBox="1"/>
          <p:nvPr/>
        </p:nvSpPr>
        <p:spPr>
          <a:xfrm>
            <a:off x="9094743" y="5036543"/>
            <a:ext cx="2443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German Census Team</a:t>
            </a:r>
            <a:endParaRPr lang="zh-CN" altLang="en-US" b="1" dirty="0">
              <a:solidFill>
                <a:schemeClr val="bg1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B162E0-B297-4D91-8E08-9B3EB6CEB9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341AB-CA30-47D2-B99B-0F94E4D0778C}" type="slidenum">
              <a:rPr lang="zh-CN" altLang="en-US" smtClean="0"/>
              <a:t>32</a:t>
            </a:fld>
            <a:endParaRPr lang="zh-CN" altLang="en-US"/>
          </a:p>
        </p:txBody>
      </p:sp>
      <p:pic>
        <p:nvPicPr>
          <p:cNvPr id="6" name="Picture 2" descr="Folie 1">
            <a:extLst>
              <a:ext uri="{FF2B5EF4-FFF2-40B4-BE49-F238E27FC236}">
                <a16:creationId xmlns:a16="http://schemas.microsoft.com/office/drawing/2014/main" id="{E7527B95-3925-221B-ABD9-6212FE3378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625" b="33333"/>
          <a:stretch/>
        </p:blipFill>
        <p:spPr bwMode="auto">
          <a:xfrm>
            <a:off x="9927181" y="14605"/>
            <a:ext cx="508926" cy="696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40881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echnische Universität München – Wikipedia">
            <a:extLst>
              <a:ext uri="{FF2B5EF4-FFF2-40B4-BE49-F238E27FC236}">
                <a16:creationId xmlns:a16="http://schemas.microsoft.com/office/drawing/2014/main" id="{00436E23-8C67-75B2-4E2A-FF04F14813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9667" y="238189"/>
            <a:ext cx="948266" cy="493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185E3171-2CDD-DA40-59E8-2515C890C5DD}"/>
              </a:ext>
            </a:extLst>
          </p:cNvPr>
          <p:cNvSpPr/>
          <p:nvPr/>
        </p:nvSpPr>
        <p:spPr>
          <a:xfrm rot="10800000" flipV="1">
            <a:off x="0" y="937190"/>
            <a:ext cx="12192000" cy="858273"/>
          </a:xfrm>
          <a:prstGeom prst="rect">
            <a:avLst/>
          </a:prstGeom>
          <a:solidFill>
            <a:srgbClr val="3070B3"/>
          </a:solidFill>
          <a:ln>
            <a:solidFill>
              <a:srgbClr val="3070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4000" b="1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	Introduction to German Census 2011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F0DE183-FE5E-28BA-F14F-2465E08C3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341AB-CA30-47D2-B99B-0F94E4D0778C}" type="slidenum">
              <a:rPr lang="zh-CN" altLang="en-US" smtClean="0"/>
              <a:t>4</a:t>
            </a:fld>
            <a:endParaRPr lang="zh-CN" altLang="en-US"/>
          </a:p>
        </p:txBody>
      </p:sp>
      <p:pic>
        <p:nvPicPr>
          <p:cNvPr id="4" name="Picture 2" descr="Folie 1">
            <a:extLst>
              <a:ext uri="{FF2B5EF4-FFF2-40B4-BE49-F238E27FC236}">
                <a16:creationId xmlns:a16="http://schemas.microsoft.com/office/drawing/2014/main" id="{9C63A40E-9BB5-B936-C06E-C007669A9B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625" b="33333"/>
          <a:stretch/>
        </p:blipFill>
        <p:spPr bwMode="auto">
          <a:xfrm>
            <a:off x="9927181" y="136525"/>
            <a:ext cx="508926" cy="696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6">
            <a:extLst>
              <a:ext uri="{FF2B5EF4-FFF2-40B4-BE49-F238E27FC236}">
                <a16:creationId xmlns:a16="http://schemas.microsoft.com/office/drawing/2014/main" id="{396F0B43-1728-8A92-4862-8677A2A06A66}"/>
              </a:ext>
            </a:extLst>
          </p:cNvPr>
          <p:cNvSpPr txBox="1"/>
          <p:nvPr/>
        </p:nvSpPr>
        <p:spPr>
          <a:xfrm>
            <a:off x="1057274" y="1918181"/>
            <a:ext cx="1008697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000" dirty="0">
                <a:solidFill>
                  <a:srgbClr val="3070B3"/>
                </a:solidFill>
                <a:latin typeface="Arial" panose="020B0604020202020204" pitchFamily="34" charset="0"/>
                <a:ea typeface="Microsoft YaHei Light" panose="020B0502040204020203" pitchFamily="34" charset="-122"/>
                <a:cs typeface="Arial" panose="020B0604020202020204" pitchFamily="34" charset="0"/>
              </a:rPr>
              <a:t>How does our dataset look like? – Structure of dataset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F469DEE1-D18C-B7B9-DAB6-DAE748E31E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858" y="2355276"/>
            <a:ext cx="2495550" cy="3527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3F66E354-1FB2-3C66-616C-3B3161FB7A7B}"/>
              </a:ext>
            </a:extLst>
          </p:cNvPr>
          <p:cNvSpPr txBox="1"/>
          <p:nvPr/>
        </p:nvSpPr>
        <p:spPr>
          <a:xfrm>
            <a:off x="1166661" y="5910239"/>
            <a:ext cx="214994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dirty="0">
                <a:solidFill>
                  <a:srgbClr val="3070B3"/>
                </a:solidFill>
                <a:latin typeface="Arial" panose="020B0604020202020204" pitchFamily="34" charset="0"/>
                <a:ea typeface="Microsoft YaHei Light" panose="020B0502040204020203" pitchFamily="34" charset="-122"/>
                <a:cs typeface="Arial" panose="020B0604020202020204" pitchFamily="34" charset="0"/>
              </a:rPr>
              <a:t>412 Districts</a:t>
            </a:r>
          </a:p>
          <a:p>
            <a:pPr algn="ctr"/>
            <a:r>
              <a:rPr lang="en-US" altLang="zh-CN" sz="2000" dirty="0">
                <a:solidFill>
                  <a:srgbClr val="3070B3"/>
                </a:solidFill>
                <a:latin typeface="Arial" panose="020B0604020202020204" pitchFamily="34" charset="0"/>
                <a:ea typeface="Microsoft YaHei Light" panose="020B0502040204020203" pitchFamily="34" charset="-122"/>
                <a:cs typeface="Arial" panose="020B0604020202020204" pitchFamily="34" charset="0"/>
              </a:rPr>
              <a:t>(412 Data points)</a:t>
            </a:r>
            <a:endParaRPr lang="zh-CN" altLang="en-US" sz="2000" dirty="0">
              <a:solidFill>
                <a:srgbClr val="3070B3"/>
              </a:solidFill>
              <a:latin typeface="Arial" panose="020B0604020202020204" pitchFamily="34" charset="0"/>
              <a:ea typeface="Microsoft YaHei Light" panose="020B0502040204020203" pitchFamily="34" charset="-122"/>
              <a:cs typeface="Arial" panose="020B0604020202020204" pitchFamily="34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2F5262E-8556-BC35-65C1-5B26245652A7}"/>
              </a:ext>
            </a:extLst>
          </p:cNvPr>
          <p:cNvSpPr txBox="1"/>
          <p:nvPr/>
        </p:nvSpPr>
        <p:spPr>
          <a:xfrm>
            <a:off x="5436110" y="6064127"/>
            <a:ext cx="13197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dirty="0">
                <a:solidFill>
                  <a:srgbClr val="3070B3"/>
                </a:solidFill>
                <a:latin typeface="Arial" panose="020B0604020202020204" pitchFamily="34" charset="0"/>
                <a:ea typeface="Microsoft YaHei Light" panose="020B0502040204020203" pitchFamily="34" charset="-122"/>
                <a:cs typeface="Arial" panose="020B0604020202020204" pitchFamily="34" charset="0"/>
              </a:rPr>
              <a:t>6 Themes</a:t>
            </a:r>
            <a:endParaRPr lang="zh-CN" altLang="en-US" sz="2000" dirty="0">
              <a:solidFill>
                <a:srgbClr val="3070B3"/>
              </a:solidFill>
              <a:latin typeface="Arial" panose="020B0604020202020204" pitchFamily="34" charset="0"/>
              <a:ea typeface="Microsoft YaHei Light" panose="020B0502040204020203" pitchFamily="34" charset="-122"/>
              <a:cs typeface="Arial" panose="020B0604020202020204" pitchFamily="34" charset="0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F06D194A-36CA-1099-053F-2EAB69A1211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562" t="28542" r="54023" b="19167"/>
          <a:stretch/>
        </p:blipFill>
        <p:spPr>
          <a:xfrm>
            <a:off x="4188517" y="2447918"/>
            <a:ext cx="3814966" cy="3260690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B3D4AAC6-CE77-674A-B114-8F9166D15D0E}"/>
              </a:ext>
            </a:extLst>
          </p:cNvPr>
          <p:cNvSpPr txBox="1"/>
          <p:nvPr/>
        </p:nvSpPr>
        <p:spPr>
          <a:xfrm>
            <a:off x="8767998" y="6064127"/>
            <a:ext cx="24641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dirty="0">
                <a:solidFill>
                  <a:srgbClr val="3070B3"/>
                </a:solidFill>
                <a:latin typeface="Arial" panose="020B0604020202020204" pitchFamily="34" charset="0"/>
                <a:ea typeface="Microsoft YaHei Light" panose="020B0502040204020203" pitchFamily="34" charset="-122"/>
                <a:cs typeface="Arial" panose="020B0604020202020204" pitchFamily="34" charset="0"/>
              </a:rPr>
              <a:t>Features in Subsets</a:t>
            </a:r>
            <a:endParaRPr lang="zh-CN" altLang="en-US" sz="2000" dirty="0">
              <a:solidFill>
                <a:srgbClr val="3070B3"/>
              </a:solidFill>
              <a:latin typeface="Arial" panose="020B0604020202020204" pitchFamily="34" charset="0"/>
              <a:ea typeface="Microsoft YaHei Light" panose="020B0502040204020203" pitchFamily="34" charset="-122"/>
              <a:cs typeface="Arial" panose="020B0604020202020204" pitchFamily="34" charset="0"/>
            </a:endParaRP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8BCB5183-8BFE-7358-DC38-26AD7B52B64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1484" t="15904" r="52539" b="9722"/>
          <a:stretch/>
        </p:blipFill>
        <p:spPr>
          <a:xfrm>
            <a:off x="8643436" y="2586435"/>
            <a:ext cx="2760890" cy="3210546"/>
          </a:xfrm>
          <a:prstGeom prst="rect">
            <a:avLst/>
          </a:prstGeom>
        </p:spPr>
      </p:pic>
      <p:sp>
        <p:nvSpPr>
          <p:cNvPr id="22" name="矩形 21">
            <a:extLst>
              <a:ext uri="{FF2B5EF4-FFF2-40B4-BE49-F238E27FC236}">
                <a16:creationId xmlns:a16="http://schemas.microsoft.com/office/drawing/2014/main" id="{8844411D-0877-5484-BDBD-73D8E6C9F585}"/>
              </a:ext>
            </a:extLst>
          </p:cNvPr>
          <p:cNvSpPr/>
          <p:nvPr/>
        </p:nvSpPr>
        <p:spPr>
          <a:xfrm>
            <a:off x="4095750" y="2355276"/>
            <a:ext cx="4024313" cy="3650237"/>
          </a:xfrm>
          <a:prstGeom prst="rect">
            <a:avLst/>
          </a:prstGeom>
          <a:noFill/>
          <a:ln w="28575">
            <a:solidFill>
              <a:srgbClr val="3070B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5F8A9DC4-A5E4-2C04-C973-5B7E3A101756}"/>
              </a:ext>
            </a:extLst>
          </p:cNvPr>
          <p:cNvSpPr/>
          <p:nvPr/>
        </p:nvSpPr>
        <p:spPr>
          <a:xfrm>
            <a:off x="8610601" y="2473881"/>
            <a:ext cx="2819400" cy="3417330"/>
          </a:xfrm>
          <a:prstGeom prst="rect">
            <a:avLst/>
          </a:prstGeom>
          <a:noFill/>
          <a:ln w="28575">
            <a:solidFill>
              <a:srgbClr val="3070B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DF15D126-600D-0DD7-350E-004C8E895111}"/>
              </a:ext>
            </a:extLst>
          </p:cNvPr>
          <p:cNvSpPr/>
          <p:nvPr/>
        </p:nvSpPr>
        <p:spPr>
          <a:xfrm>
            <a:off x="2868570" y="3876665"/>
            <a:ext cx="298488" cy="281004"/>
          </a:xfrm>
          <a:prstGeom prst="rect">
            <a:avLst/>
          </a:prstGeom>
          <a:noFill/>
          <a:ln w="28575">
            <a:solidFill>
              <a:srgbClr val="3070B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7C0283B0-C6AC-8A1C-3EE1-39F066A3BF2E}"/>
              </a:ext>
            </a:extLst>
          </p:cNvPr>
          <p:cNvCxnSpPr>
            <a:stCxn id="24" idx="3"/>
            <a:endCxn id="22" idx="1"/>
          </p:cNvCxnSpPr>
          <p:nvPr/>
        </p:nvCxnSpPr>
        <p:spPr>
          <a:xfrm>
            <a:off x="3167058" y="4017167"/>
            <a:ext cx="928692" cy="16322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FC4F7D50-9F32-DB85-1936-FC827A4D5DA9}"/>
              </a:ext>
            </a:extLst>
          </p:cNvPr>
          <p:cNvCxnSpPr>
            <a:cxnSpLocks/>
            <a:stCxn id="22" idx="3"/>
            <a:endCxn id="23" idx="1"/>
          </p:cNvCxnSpPr>
          <p:nvPr/>
        </p:nvCxnSpPr>
        <p:spPr>
          <a:xfrm>
            <a:off x="8120063" y="4180395"/>
            <a:ext cx="490538" cy="215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17992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echnische Universität München – Wikipedia">
            <a:extLst>
              <a:ext uri="{FF2B5EF4-FFF2-40B4-BE49-F238E27FC236}">
                <a16:creationId xmlns:a16="http://schemas.microsoft.com/office/drawing/2014/main" id="{00436E23-8C67-75B2-4E2A-FF04F14813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9667" y="238189"/>
            <a:ext cx="948266" cy="493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185E3171-2CDD-DA40-59E8-2515C890C5DD}"/>
              </a:ext>
            </a:extLst>
          </p:cNvPr>
          <p:cNvSpPr/>
          <p:nvPr/>
        </p:nvSpPr>
        <p:spPr>
          <a:xfrm rot="10800000" flipV="1">
            <a:off x="0" y="937190"/>
            <a:ext cx="12192000" cy="858273"/>
          </a:xfrm>
          <a:prstGeom prst="rect">
            <a:avLst/>
          </a:prstGeom>
          <a:solidFill>
            <a:srgbClr val="3070B3"/>
          </a:solidFill>
          <a:ln>
            <a:solidFill>
              <a:srgbClr val="3070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4000" b="1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	Introduction to German Census 2011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F0DE183-FE5E-28BA-F14F-2465E08C3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341AB-CA30-47D2-B99B-0F94E4D0778C}" type="slidenum">
              <a:rPr lang="zh-CN" altLang="en-US" smtClean="0"/>
              <a:t>5</a:t>
            </a:fld>
            <a:endParaRPr lang="zh-CN" altLang="en-US"/>
          </a:p>
        </p:txBody>
      </p:sp>
      <p:pic>
        <p:nvPicPr>
          <p:cNvPr id="4" name="Picture 2" descr="Folie 1">
            <a:extLst>
              <a:ext uri="{FF2B5EF4-FFF2-40B4-BE49-F238E27FC236}">
                <a16:creationId xmlns:a16="http://schemas.microsoft.com/office/drawing/2014/main" id="{9C63A40E-9BB5-B936-C06E-C007669A9B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625" b="33333"/>
          <a:stretch/>
        </p:blipFill>
        <p:spPr bwMode="auto">
          <a:xfrm>
            <a:off x="9927181" y="136525"/>
            <a:ext cx="508926" cy="696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6">
            <a:extLst>
              <a:ext uri="{FF2B5EF4-FFF2-40B4-BE49-F238E27FC236}">
                <a16:creationId xmlns:a16="http://schemas.microsoft.com/office/drawing/2014/main" id="{396F0B43-1728-8A92-4862-8677A2A06A66}"/>
              </a:ext>
            </a:extLst>
          </p:cNvPr>
          <p:cNvSpPr txBox="1"/>
          <p:nvPr/>
        </p:nvSpPr>
        <p:spPr>
          <a:xfrm>
            <a:off x="1057274" y="1918181"/>
            <a:ext cx="1008697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2000" dirty="0">
                <a:solidFill>
                  <a:srgbClr val="3070B3"/>
                </a:solidFill>
                <a:latin typeface="Arial" panose="020B0604020202020204" pitchFamily="34" charset="0"/>
                <a:ea typeface="Microsoft YaHei Light" panose="020B0502040204020203" pitchFamily="34" charset="-122"/>
                <a:cs typeface="Arial" panose="020B0604020202020204" pitchFamily="34" charset="0"/>
              </a:rPr>
              <a:t>Merge subsets to create the final dataset. – 412 districts with 23 subsets but not a tidy dataset</a:t>
            </a:r>
          </a:p>
        </p:txBody>
      </p:sp>
      <p:pic>
        <p:nvPicPr>
          <p:cNvPr id="7" name="图片 6" descr="电脑萤幕的截图&#10;&#10;描述已自动生成">
            <a:extLst>
              <a:ext uri="{FF2B5EF4-FFF2-40B4-BE49-F238E27FC236}">
                <a16:creationId xmlns:a16="http://schemas.microsoft.com/office/drawing/2014/main" id="{38031B6B-5E8C-1876-C862-988CBA4280D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30" t="27701" r="35004" b="13665"/>
          <a:stretch/>
        </p:blipFill>
        <p:spPr>
          <a:xfrm>
            <a:off x="4083050" y="2395002"/>
            <a:ext cx="6946900" cy="4021109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DE5177BD-CC0B-0ED0-66E9-6EF2DDC04A61}"/>
              </a:ext>
            </a:extLst>
          </p:cNvPr>
          <p:cNvSpPr txBox="1"/>
          <p:nvPr/>
        </p:nvSpPr>
        <p:spPr>
          <a:xfrm>
            <a:off x="1003300" y="3028950"/>
            <a:ext cx="2679700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rgbClr val="3070B3"/>
                </a:solidFill>
                <a:latin typeface="Arial" panose="020B0604020202020204" pitchFamily="34" charset="0"/>
                <a:ea typeface="Microsoft YaHei Light" panose="020B0502040204020203" pitchFamily="34" charset="-122"/>
                <a:cs typeface="Arial" panose="020B0604020202020204" pitchFamily="34" charset="0"/>
              </a:rPr>
              <a:t>412 Districts</a:t>
            </a:r>
          </a:p>
          <a:p>
            <a:r>
              <a:rPr lang="en-US" altLang="zh-CN" sz="2000" dirty="0">
                <a:solidFill>
                  <a:srgbClr val="3070B3"/>
                </a:solidFill>
                <a:latin typeface="Arial" panose="020B0604020202020204" pitchFamily="34" charset="0"/>
                <a:ea typeface="Microsoft YaHei Light" panose="020B0502040204020203" pitchFamily="34" charset="-122"/>
                <a:cs typeface="Arial" panose="020B0604020202020204" pitchFamily="34" charset="0"/>
              </a:rPr>
              <a:t>789 Subsets Features</a:t>
            </a:r>
          </a:p>
          <a:p>
            <a:r>
              <a:rPr lang="en-US" altLang="zh-CN" sz="2000" dirty="0">
                <a:solidFill>
                  <a:srgbClr val="3070B3"/>
                </a:solidFill>
                <a:latin typeface="Arial" panose="020B0604020202020204" pitchFamily="34" charset="0"/>
                <a:ea typeface="Microsoft YaHei Light" panose="020B0502040204020203" pitchFamily="34" charset="-122"/>
                <a:cs typeface="Arial" panose="020B0604020202020204" pitchFamily="34" charset="0"/>
              </a:rPr>
              <a:t>3 Aspects:</a:t>
            </a:r>
          </a:p>
          <a:p>
            <a:r>
              <a:rPr lang="en-US" altLang="zh-CN" sz="2000" dirty="0">
                <a:solidFill>
                  <a:srgbClr val="3070B3"/>
                </a:solidFill>
                <a:latin typeface="Arial" panose="020B0604020202020204" pitchFamily="34" charset="0"/>
                <a:ea typeface="Microsoft YaHei Light" panose="020B0502040204020203" pitchFamily="34" charset="-122"/>
                <a:cs typeface="Arial" panose="020B0604020202020204" pitchFamily="34" charset="0"/>
              </a:rPr>
              <a:t>	Building</a:t>
            </a:r>
          </a:p>
          <a:p>
            <a:r>
              <a:rPr lang="en-US" altLang="zh-CN" sz="2000" dirty="0">
                <a:solidFill>
                  <a:srgbClr val="3070B3"/>
                </a:solidFill>
                <a:latin typeface="Arial" panose="020B0604020202020204" pitchFamily="34" charset="0"/>
                <a:ea typeface="Microsoft YaHei Light" panose="020B0502040204020203" pitchFamily="34" charset="-122"/>
                <a:cs typeface="Arial" panose="020B0604020202020204" pitchFamily="34" charset="0"/>
              </a:rPr>
              <a:t>	Population</a:t>
            </a:r>
          </a:p>
          <a:p>
            <a:r>
              <a:rPr lang="en-US" altLang="zh-CN" sz="2000" dirty="0">
                <a:solidFill>
                  <a:srgbClr val="3070B3"/>
                </a:solidFill>
                <a:latin typeface="Arial" panose="020B0604020202020204" pitchFamily="34" charset="0"/>
                <a:ea typeface="Microsoft YaHei Light" panose="020B0502040204020203" pitchFamily="34" charset="-122"/>
                <a:cs typeface="Arial" panose="020B0604020202020204" pitchFamily="34" charset="0"/>
              </a:rPr>
              <a:t>	Family</a:t>
            </a:r>
          </a:p>
          <a:p>
            <a:r>
              <a:rPr lang="en-US" altLang="zh-CN" sz="2000" dirty="0">
                <a:solidFill>
                  <a:srgbClr val="3070B3"/>
                </a:solidFill>
                <a:latin typeface="Arial" panose="020B0604020202020204" pitchFamily="34" charset="0"/>
                <a:ea typeface="Microsoft YaHei Light" panose="020B0502040204020203" pitchFamily="34" charset="-122"/>
                <a:cs typeface="Arial" panose="020B0604020202020204" pitchFamily="34" charset="0"/>
              </a:rPr>
              <a:t>	……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061821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echnische Universität München – Wikipedia">
            <a:extLst>
              <a:ext uri="{FF2B5EF4-FFF2-40B4-BE49-F238E27FC236}">
                <a16:creationId xmlns:a16="http://schemas.microsoft.com/office/drawing/2014/main" id="{00436E23-8C67-75B2-4E2A-FF04F14813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9667" y="238189"/>
            <a:ext cx="948266" cy="493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185E3171-2CDD-DA40-59E8-2515C890C5DD}"/>
              </a:ext>
            </a:extLst>
          </p:cNvPr>
          <p:cNvSpPr/>
          <p:nvPr/>
        </p:nvSpPr>
        <p:spPr>
          <a:xfrm rot="10800000" flipV="1">
            <a:off x="0" y="937190"/>
            <a:ext cx="12192000" cy="858273"/>
          </a:xfrm>
          <a:prstGeom prst="rect">
            <a:avLst/>
          </a:prstGeom>
          <a:solidFill>
            <a:srgbClr val="3070B3"/>
          </a:solidFill>
          <a:ln>
            <a:solidFill>
              <a:srgbClr val="3070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4000" b="1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	Introduction to German Census 2011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F0DE183-FE5E-28BA-F14F-2465E08C3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341AB-CA30-47D2-B99B-0F94E4D0778C}" type="slidenum">
              <a:rPr lang="zh-CN" altLang="en-US" smtClean="0"/>
              <a:t>6</a:t>
            </a:fld>
            <a:endParaRPr lang="zh-CN" altLang="en-US"/>
          </a:p>
        </p:txBody>
      </p:sp>
      <p:pic>
        <p:nvPicPr>
          <p:cNvPr id="4" name="Picture 2" descr="Folie 1">
            <a:extLst>
              <a:ext uri="{FF2B5EF4-FFF2-40B4-BE49-F238E27FC236}">
                <a16:creationId xmlns:a16="http://schemas.microsoft.com/office/drawing/2014/main" id="{9C63A40E-9BB5-B936-C06E-C007669A9B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625" b="33333"/>
          <a:stretch/>
        </p:blipFill>
        <p:spPr bwMode="auto">
          <a:xfrm>
            <a:off x="9927181" y="136525"/>
            <a:ext cx="508926" cy="696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6">
            <a:extLst>
              <a:ext uri="{FF2B5EF4-FFF2-40B4-BE49-F238E27FC236}">
                <a16:creationId xmlns:a16="http://schemas.microsoft.com/office/drawing/2014/main" id="{396F0B43-1728-8A92-4862-8677A2A06A66}"/>
              </a:ext>
            </a:extLst>
          </p:cNvPr>
          <p:cNvSpPr txBox="1"/>
          <p:nvPr/>
        </p:nvSpPr>
        <p:spPr>
          <a:xfrm>
            <a:off x="1057274" y="1918181"/>
            <a:ext cx="1008697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2000" dirty="0">
                <a:solidFill>
                  <a:srgbClr val="3070B3"/>
                </a:solidFill>
                <a:latin typeface="Arial" panose="020B0604020202020204" pitchFamily="34" charset="0"/>
                <a:ea typeface="Microsoft YaHei Light" panose="020B0502040204020203" pitchFamily="34" charset="-122"/>
                <a:cs typeface="Arial" panose="020B0604020202020204" pitchFamily="34" charset="0"/>
              </a:rPr>
              <a:t>What estimation want to predict?</a:t>
            </a:r>
          </a:p>
        </p:txBody>
      </p:sp>
      <p:pic>
        <p:nvPicPr>
          <p:cNvPr id="7" name="图形 6" descr="主页 纯色填充">
            <a:extLst>
              <a:ext uri="{FF2B5EF4-FFF2-40B4-BE49-F238E27FC236}">
                <a16:creationId xmlns:a16="http://schemas.microsoft.com/office/drawing/2014/main" id="{813DED02-1C66-CA2C-53F3-64CE2A04C3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04924" y="2514600"/>
            <a:ext cx="914400" cy="914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图形 8" descr="带标记的地图 纯色填充">
            <a:extLst>
              <a:ext uri="{FF2B5EF4-FFF2-40B4-BE49-F238E27FC236}">
                <a16:creationId xmlns:a16="http://schemas.microsoft.com/office/drawing/2014/main" id="{F1CA44DA-3A40-B6F5-6472-643B1933E9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04924" y="3978275"/>
            <a:ext cx="914400" cy="914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图形 10" descr="统计数据 纯色填充">
            <a:extLst>
              <a:ext uri="{FF2B5EF4-FFF2-40B4-BE49-F238E27FC236}">
                <a16:creationId xmlns:a16="http://schemas.microsoft.com/office/drawing/2014/main" id="{DB15BB22-7172-C2B9-8813-720B6A032ED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304924" y="5441950"/>
            <a:ext cx="914400" cy="914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图形 12" descr="城市 纯色填充">
            <a:extLst>
              <a:ext uri="{FF2B5EF4-FFF2-40B4-BE49-F238E27FC236}">
                <a16:creationId xmlns:a16="http://schemas.microsoft.com/office/drawing/2014/main" id="{E1C5A4C6-9C62-4801-017B-0210603FFD4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362700" y="2514600"/>
            <a:ext cx="914400" cy="914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DE598248-66AC-0361-F537-01D6A934D3BE}"/>
              </a:ext>
            </a:extLst>
          </p:cNvPr>
          <p:cNvSpPr txBox="1"/>
          <p:nvPr/>
        </p:nvSpPr>
        <p:spPr>
          <a:xfrm>
            <a:off x="2473624" y="2514600"/>
            <a:ext cx="335567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rgbClr val="3070B3"/>
                </a:solidFill>
                <a:latin typeface="Arial" panose="020B0604020202020204" pitchFamily="34" charset="0"/>
                <a:ea typeface="Microsoft YaHei Light" panose="020B0502040204020203" pitchFamily="34" charset="-122"/>
                <a:cs typeface="Arial" panose="020B0604020202020204" pitchFamily="34" charset="0"/>
              </a:rPr>
              <a:t>Building</a:t>
            </a:r>
          </a:p>
          <a:p>
            <a:r>
              <a:rPr lang="en-US" altLang="zh-CN" sz="2000" dirty="0">
                <a:solidFill>
                  <a:srgbClr val="3070B3"/>
                </a:solidFill>
                <a:latin typeface="Arial" panose="020B0604020202020204" pitchFamily="34" charset="0"/>
                <a:ea typeface="Microsoft YaHei Light" panose="020B0502040204020203" pitchFamily="34" charset="-122"/>
                <a:cs typeface="Arial" panose="020B0604020202020204" pitchFamily="34" charset="0"/>
              </a:rPr>
              <a:t>What is type and years of buildings in these districts?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59D100C8-FFBE-9CEE-588D-5E842E9C98D5}"/>
              </a:ext>
            </a:extLst>
          </p:cNvPr>
          <p:cNvSpPr txBox="1"/>
          <p:nvPr/>
        </p:nvSpPr>
        <p:spPr>
          <a:xfrm>
            <a:off x="2473624" y="3978275"/>
            <a:ext cx="335567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rgbClr val="3070B3"/>
                </a:solidFill>
                <a:latin typeface="Arial" panose="020B0604020202020204" pitchFamily="34" charset="0"/>
                <a:ea typeface="Microsoft YaHei Light" panose="020B0502040204020203" pitchFamily="34" charset="-122"/>
                <a:cs typeface="Arial" panose="020B0604020202020204" pitchFamily="34" charset="0"/>
              </a:rPr>
              <a:t>District location</a:t>
            </a:r>
          </a:p>
          <a:p>
            <a:r>
              <a:rPr lang="en-US" altLang="zh-CN" sz="2000" dirty="0">
                <a:solidFill>
                  <a:srgbClr val="3070B3"/>
                </a:solidFill>
                <a:latin typeface="Arial" panose="020B0604020202020204" pitchFamily="34" charset="0"/>
                <a:ea typeface="Microsoft YaHei Light" panose="020B0502040204020203" pitchFamily="34" charset="-122"/>
                <a:cs typeface="Arial" panose="020B0604020202020204" pitchFamily="34" charset="0"/>
              </a:rPr>
              <a:t>Is this district in east/west</a:t>
            </a:r>
          </a:p>
          <a:p>
            <a:r>
              <a:rPr lang="en-US" altLang="zh-CN" sz="2000" dirty="0">
                <a:solidFill>
                  <a:srgbClr val="3070B3"/>
                </a:solidFill>
                <a:latin typeface="Arial" panose="020B0604020202020204" pitchFamily="34" charset="0"/>
                <a:ea typeface="Microsoft YaHei Light" panose="020B0502040204020203" pitchFamily="34" charset="-122"/>
                <a:cs typeface="Arial" panose="020B0604020202020204" pitchFamily="34" charset="0"/>
              </a:rPr>
              <a:t>Germany?</a:t>
            </a:r>
            <a:endParaRPr lang="zh-CN" altLang="en-US" sz="2000" dirty="0">
              <a:solidFill>
                <a:srgbClr val="3070B3"/>
              </a:solidFill>
              <a:latin typeface="Arial" panose="020B0604020202020204" pitchFamily="34" charset="0"/>
              <a:ea typeface="Microsoft YaHei Light" panose="020B0502040204020203" pitchFamily="34" charset="-122"/>
              <a:cs typeface="Arial" panose="020B0604020202020204" pitchFamily="34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97027F0F-D9DF-776A-69BB-B7D98D0EB78D}"/>
              </a:ext>
            </a:extLst>
          </p:cNvPr>
          <p:cNvSpPr txBox="1"/>
          <p:nvPr/>
        </p:nvSpPr>
        <p:spPr>
          <a:xfrm>
            <a:off x="2473624" y="5441950"/>
            <a:ext cx="335567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rgbClr val="3070B3"/>
                </a:solidFill>
                <a:latin typeface="Arial" panose="020B0604020202020204" pitchFamily="34" charset="0"/>
                <a:ea typeface="Microsoft YaHei Light" panose="020B0502040204020203" pitchFamily="34" charset="-122"/>
                <a:cs typeface="Arial" panose="020B0604020202020204" pitchFamily="34" charset="0"/>
              </a:rPr>
              <a:t>Age Trend</a:t>
            </a:r>
          </a:p>
          <a:p>
            <a:r>
              <a:rPr lang="en-US" altLang="zh-CN" sz="2000" dirty="0">
                <a:solidFill>
                  <a:srgbClr val="3070B3"/>
                </a:solidFill>
                <a:latin typeface="Arial" panose="020B0604020202020204" pitchFamily="34" charset="0"/>
                <a:ea typeface="Microsoft YaHei Light" panose="020B0502040204020203" pitchFamily="34" charset="-122"/>
                <a:cs typeface="Arial" panose="020B0604020202020204" pitchFamily="34" charset="0"/>
              </a:rPr>
              <a:t>What is the age trend in different districts?</a:t>
            </a:r>
            <a:endParaRPr lang="zh-CN" altLang="en-US" sz="2000" dirty="0">
              <a:solidFill>
                <a:srgbClr val="3070B3"/>
              </a:solidFill>
              <a:latin typeface="Arial" panose="020B0604020202020204" pitchFamily="34" charset="0"/>
              <a:ea typeface="Microsoft YaHei Light" panose="020B0502040204020203" pitchFamily="34" charset="-122"/>
              <a:cs typeface="Arial" panose="020B0604020202020204" pitchFamily="34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53820A5E-7865-B283-E38B-5FAC44E0DE99}"/>
              </a:ext>
            </a:extLst>
          </p:cNvPr>
          <p:cNvSpPr txBox="1"/>
          <p:nvPr/>
        </p:nvSpPr>
        <p:spPr>
          <a:xfrm>
            <a:off x="7588596" y="2514600"/>
            <a:ext cx="32984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rgbClr val="3070B3"/>
                </a:solidFill>
                <a:latin typeface="Arial" panose="020B0604020202020204" pitchFamily="34" charset="0"/>
                <a:ea typeface="Microsoft YaHei Light" panose="020B0502040204020203" pitchFamily="34" charset="-122"/>
                <a:cs typeface="Arial" panose="020B0604020202020204" pitchFamily="34" charset="0"/>
              </a:rPr>
              <a:t>Type: Urban or Country</a:t>
            </a:r>
          </a:p>
          <a:p>
            <a:r>
              <a:rPr lang="en-US" altLang="zh-CN" sz="2000" dirty="0">
                <a:solidFill>
                  <a:srgbClr val="3070B3"/>
                </a:solidFill>
                <a:latin typeface="Arial" panose="020B0604020202020204" pitchFamily="34" charset="0"/>
                <a:ea typeface="Microsoft YaHei Light" panose="020B0502040204020203" pitchFamily="34" charset="-122"/>
                <a:cs typeface="Arial" panose="020B0604020202020204" pitchFamily="34" charset="0"/>
              </a:rPr>
              <a:t>Is this district urban or country?</a:t>
            </a:r>
            <a:endParaRPr lang="zh-CN" altLang="en-US" sz="2000" dirty="0">
              <a:solidFill>
                <a:srgbClr val="3070B3"/>
              </a:solidFill>
              <a:latin typeface="Arial" panose="020B0604020202020204" pitchFamily="34" charset="0"/>
              <a:ea typeface="Microsoft YaHei Light" panose="020B0502040204020203" pitchFamily="34" charset="-122"/>
              <a:cs typeface="Arial" panose="020B0604020202020204" pitchFamily="34" charset="0"/>
            </a:endParaRPr>
          </a:p>
        </p:txBody>
      </p:sp>
      <p:pic>
        <p:nvPicPr>
          <p:cNvPr id="19" name="图形 18" descr="联机会议 纯色填充">
            <a:extLst>
              <a:ext uri="{FF2B5EF4-FFF2-40B4-BE49-F238E27FC236}">
                <a16:creationId xmlns:a16="http://schemas.microsoft.com/office/drawing/2014/main" id="{05162655-7993-FB57-40E0-CE998FC5303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362700" y="3978275"/>
            <a:ext cx="914400" cy="914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1" name="图形 20" descr="行李 纯色填充">
            <a:extLst>
              <a:ext uri="{FF2B5EF4-FFF2-40B4-BE49-F238E27FC236}">
                <a16:creationId xmlns:a16="http://schemas.microsoft.com/office/drawing/2014/main" id="{997F118E-1AD7-9AF9-6D80-836A311181C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362700" y="5441950"/>
            <a:ext cx="914400" cy="914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09131816-22FC-0B2B-7A6E-215A21EF80B9}"/>
              </a:ext>
            </a:extLst>
          </p:cNvPr>
          <p:cNvSpPr txBox="1"/>
          <p:nvPr/>
        </p:nvSpPr>
        <p:spPr>
          <a:xfrm>
            <a:off x="7588596" y="5441950"/>
            <a:ext cx="335567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rgbClr val="3070B3"/>
                </a:solidFill>
                <a:latin typeface="Arial" panose="020B0604020202020204" pitchFamily="34" charset="0"/>
                <a:ea typeface="Microsoft YaHei Light" panose="020B0502040204020203" pitchFamily="34" charset="-122"/>
                <a:cs typeface="Arial" panose="020B0604020202020204" pitchFamily="34" charset="0"/>
              </a:rPr>
              <a:t>Migrant</a:t>
            </a:r>
          </a:p>
          <a:p>
            <a:r>
              <a:rPr lang="en-US" altLang="zh-CN" sz="2000" dirty="0">
                <a:solidFill>
                  <a:srgbClr val="3070B3"/>
                </a:solidFill>
                <a:latin typeface="Arial" panose="020B0604020202020204" pitchFamily="34" charset="0"/>
                <a:ea typeface="Microsoft YaHei Light" panose="020B0502040204020203" pitchFamily="34" charset="-122"/>
                <a:cs typeface="Arial" panose="020B0604020202020204" pitchFamily="34" charset="0"/>
              </a:rPr>
              <a:t>What is the relationship between migrant and other features? </a:t>
            </a:r>
            <a:endParaRPr lang="zh-CN" altLang="en-US" sz="2000" dirty="0">
              <a:solidFill>
                <a:srgbClr val="3070B3"/>
              </a:solidFill>
              <a:latin typeface="Arial" panose="020B0604020202020204" pitchFamily="34" charset="0"/>
              <a:ea typeface="Microsoft YaHei Light" panose="020B0502040204020203" pitchFamily="34" charset="-122"/>
              <a:cs typeface="Arial" panose="020B0604020202020204" pitchFamily="34" charset="0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18109C45-BC9A-A059-5C9C-C2A07B393C2B}"/>
              </a:ext>
            </a:extLst>
          </p:cNvPr>
          <p:cNvSpPr txBox="1"/>
          <p:nvPr/>
        </p:nvSpPr>
        <p:spPr>
          <a:xfrm>
            <a:off x="7588596" y="3978275"/>
            <a:ext cx="27222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rgbClr val="3070B3"/>
                </a:solidFill>
                <a:latin typeface="Arial" panose="020B0604020202020204" pitchFamily="34" charset="0"/>
                <a:ea typeface="Microsoft YaHei Light" panose="020B0502040204020203" pitchFamily="34" charset="-122"/>
                <a:cs typeface="Arial" panose="020B0604020202020204" pitchFamily="34" charset="0"/>
              </a:rPr>
              <a:t>Employ and</a:t>
            </a:r>
            <a:r>
              <a:rPr lang="zh-CN" altLang="en-US" sz="2000" dirty="0">
                <a:solidFill>
                  <a:srgbClr val="3070B3"/>
                </a:solidFill>
                <a:latin typeface="Arial" panose="020B0604020202020204" pitchFamily="34" charset="0"/>
                <a:ea typeface="Microsoft YaHei Light" panose="020B0502040204020203" pitchFamily="34" charset="-122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solidFill>
                  <a:srgbClr val="3070B3"/>
                </a:solidFill>
                <a:latin typeface="Arial" panose="020B0604020202020204" pitchFamily="34" charset="0"/>
                <a:ea typeface="Microsoft YaHei Light" panose="020B0502040204020203" pitchFamily="34" charset="-122"/>
                <a:cs typeface="Arial" panose="020B0604020202020204" pitchFamily="34" charset="0"/>
              </a:rPr>
              <a:t>education</a:t>
            </a:r>
          </a:p>
          <a:p>
            <a:endParaRPr lang="zh-CN" altLang="en-US" sz="2000" dirty="0">
              <a:solidFill>
                <a:srgbClr val="3070B3"/>
              </a:solidFill>
              <a:latin typeface="Arial" panose="020B0604020202020204" pitchFamily="34" charset="0"/>
              <a:ea typeface="Microsoft YaHei Light" panose="020B0502040204020203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24124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echnische Universität München – Wikipedia">
            <a:extLst>
              <a:ext uri="{FF2B5EF4-FFF2-40B4-BE49-F238E27FC236}">
                <a16:creationId xmlns:a16="http://schemas.microsoft.com/office/drawing/2014/main" id="{00436E23-8C67-75B2-4E2A-FF04F14813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9667" y="238189"/>
            <a:ext cx="948266" cy="493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185E3171-2CDD-DA40-59E8-2515C890C5DD}"/>
              </a:ext>
            </a:extLst>
          </p:cNvPr>
          <p:cNvSpPr/>
          <p:nvPr/>
        </p:nvSpPr>
        <p:spPr>
          <a:xfrm rot="10800000" flipV="1">
            <a:off x="0" y="2176883"/>
            <a:ext cx="12192000" cy="2733870"/>
          </a:xfrm>
          <a:prstGeom prst="rect">
            <a:avLst/>
          </a:prstGeom>
          <a:solidFill>
            <a:srgbClr val="3070B3"/>
          </a:solidFill>
          <a:ln>
            <a:solidFill>
              <a:srgbClr val="3070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4000" b="1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	</a:t>
            </a:r>
            <a:r>
              <a:rPr lang="en-US" altLang="zh-CN" sz="6600" b="1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Processing</a:t>
            </a:r>
            <a:endParaRPr lang="en-US" altLang="zh-CN" sz="4000" b="1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F0DE183-FE5E-28BA-F14F-2465E08C3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341AB-CA30-47D2-B99B-0F94E4D0778C}" type="slidenum">
              <a:rPr lang="zh-CN" altLang="en-US" smtClean="0"/>
              <a:t>7</a:t>
            </a:fld>
            <a:endParaRPr lang="zh-CN" altLang="en-US"/>
          </a:p>
        </p:txBody>
      </p:sp>
      <p:pic>
        <p:nvPicPr>
          <p:cNvPr id="4" name="Picture 2" descr="Folie 1">
            <a:extLst>
              <a:ext uri="{FF2B5EF4-FFF2-40B4-BE49-F238E27FC236}">
                <a16:creationId xmlns:a16="http://schemas.microsoft.com/office/drawing/2014/main" id="{9C63A40E-9BB5-B936-C06E-C007669A9B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625" b="33333"/>
          <a:stretch/>
        </p:blipFill>
        <p:spPr bwMode="auto">
          <a:xfrm>
            <a:off x="9927181" y="136525"/>
            <a:ext cx="508926" cy="696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23720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echnische Universität München – Wikipedia">
            <a:extLst>
              <a:ext uri="{FF2B5EF4-FFF2-40B4-BE49-F238E27FC236}">
                <a16:creationId xmlns:a16="http://schemas.microsoft.com/office/drawing/2014/main" id="{00436E23-8C67-75B2-4E2A-FF04F14813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9667" y="238189"/>
            <a:ext cx="948266" cy="493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185E3171-2CDD-DA40-59E8-2515C890C5DD}"/>
              </a:ext>
            </a:extLst>
          </p:cNvPr>
          <p:cNvSpPr/>
          <p:nvPr/>
        </p:nvSpPr>
        <p:spPr>
          <a:xfrm rot="10800000" flipV="1">
            <a:off x="0" y="937190"/>
            <a:ext cx="12192000" cy="858273"/>
          </a:xfrm>
          <a:prstGeom prst="rect">
            <a:avLst/>
          </a:prstGeom>
          <a:solidFill>
            <a:srgbClr val="3070B3"/>
          </a:solidFill>
          <a:ln>
            <a:solidFill>
              <a:srgbClr val="3070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4000" b="1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	Processing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F0DE183-FE5E-28BA-F14F-2465E08C3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341AB-CA30-47D2-B99B-0F94E4D0778C}" type="slidenum">
              <a:rPr lang="zh-CN" altLang="en-US" smtClean="0"/>
              <a:t>8</a:t>
            </a:fld>
            <a:endParaRPr lang="zh-CN" altLang="en-US"/>
          </a:p>
        </p:txBody>
      </p:sp>
      <p:pic>
        <p:nvPicPr>
          <p:cNvPr id="4" name="Picture 2" descr="Folie 1">
            <a:extLst>
              <a:ext uri="{FF2B5EF4-FFF2-40B4-BE49-F238E27FC236}">
                <a16:creationId xmlns:a16="http://schemas.microsoft.com/office/drawing/2014/main" id="{9C63A40E-9BB5-B936-C06E-C007669A9B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625" b="33333"/>
          <a:stretch/>
        </p:blipFill>
        <p:spPr bwMode="auto">
          <a:xfrm>
            <a:off x="9927181" y="136525"/>
            <a:ext cx="508926" cy="696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6">
            <a:extLst>
              <a:ext uri="{FF2B5EF4-FFF2-40B4-BE49-F238E27FC236}">
                <a16:creationId xmlns:a16="http://schemas.microsoft.com/office/drawing/2014/main" id="{396F0B43-1728-8A92-4862-8677A2A06A66}"/>
              </a:ext>
            </a:extLst>
          </p:cNvPr>
          <p:cNvSpPr txBox="1"/>
          <p:nvPr/>
        </p:nvSpPr>
        <p:spPr>
          <a:xfrm>
            <a:off x="410633" y="2194203"/>
            <a:ext cx="11370733" cy="37332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>
                <a:solidFill>
                  <a:srgbClr val="3070B3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Data Feature Selection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>
                <a:solidFill>
                  <a:srgbClr val="3070B3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Feature Selection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>
                <a:solidFill>
                  <a:srgbClr val="3070B3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Overall 752 features with 6</a:t>
            </a:r>
            <a:r>
              <a:rPr lang="en-US" altLang="zh-CN" sz="2000" b="1" baseline="30000" dirty="0">
                <a:solidFill>
                  <a:srgbClr val="3070B3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th</a:t>
            </a:r>
            <a:r>
              <a:rPr lang="en-US" altLang="zh-CN" sz="2000" b="1" dirty="0">
                <a:solidFill>
                  <a:srgbClr val="3070B3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main focus. 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>
                <a:solidFill>
                  <a:srgbClr val="3070B3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Dropped the unnecessary features</a:t>
            </a:r>
            <a:r>
              <a:rPr lang="en-US" altLang="zh-CN" sz="1200" b="1" i="1" dirty="0">
                <a:solidFill>
                  <a:srgbClr val="3070B3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</a:t>
            </a:r>
          </a:p>
          <a:p>
            <a:pPr lvl="1">
              <a:lnSpc>
                <a:spcPct val="150000"/>
              </a:lnSpc>
            </a:pPr>
            <a:endParaRPr lang="en-US" altLang="zh-CN" sz="2000" b="1" i="1" dirty="0">
              <a:solidFill>
                <a:srgbClr val="3070B3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>
                <a:solidFill>
                  <a:srgbClr val="3070B3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Combination of Features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>
                <a:solidFill>
                  <a:srgbClr val="3070B3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23 unique feature subsets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>
                <a:solidFill>
                  <a:srgbClr val="3070B3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412 distinct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B99F28B-9D6C-45BE-AFCF-063AD1A145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8001" y="2266122"/>
            <a:ext cx="5126988" cy="4090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073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echnische Universität München – Wikipedia">
            <a:extLst>
              <a:ext uri="{FF2B5EF4-FFF2-40B4-BE49-F238E27FC236}">
                <a16:creationId xmlns:a16="http://schemas.microsoft.com/office/drawing/2014/main" id="{00436E23-8C67-75B2-4E2A-FF04F14813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9667" y="238189"/>
            <a:ext cx="948266" cy="493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185E3171-2CDD-DA40-59E8-2515C890C5DD}"/>
              </a:ext>
            </a:extLst>
          </p:cNvPr>
          <p:cNvSpPr/>
          <p:nvPr/>
        </p:nvSpPr>
        <p:spPr>
          <a:xfrm rot="10800000" flipV="1">
            <a:off x="0" y="937190"/>
            <a:ext cx="12192000" cy="858273"/>
          </a:xfrm>
          <a:prstGeom prst="rect">
            <a:avLst/>
          </a:prstGeom>
          <a:solidFill>
            <a:srgbClr val="3070B3"/>
          </a:solidFill>
          <a:ln>
            <a:solidFill>
              <a:srgbClr val="3070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4000" b="1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	Processing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F0DE183-FE5E-28BA-F14F-2465E08C3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341AB-CA30-47D2-B99B-0F94E4D0778C}" type="slidenum">
              <a:rPr lang="zh-CN" altLang="en-US" smtClean="0"/>
              <a:t>9</a:t>
            </a:fld>
            <a:endParaRPr lang="zh-CN" altLang="en-US"/>
          </a:p>
        </p:txBody>
      </p:sp>
      <p:pic>
        <p:nvPicPr>
          <p:cNvPr id="4" name="Picture 2" descr="Folie 1">
            <a:extLst>
              <a:ext uri="{FF2B5EF4-FFF2-40B4-BE49-F238E27FC236}">
                <a16:creationId xmlns:a16="http://schemas.microsoft.com/office/drawing/2014/main" id="{9C63A40E-9BB5-B936-C06E-C007669A9B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625" b="33333"/>
          <a:stretch/>
        </p:blipFill>
        <p:spPr bwMode="auto">
          <a:xfrm>
            <a:off x="9927181" y="136525"/>
            <a:ext cx="508926" cy="696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6">
            <a:extLst>
              <a:ext uri="{FF2B5EF4-FFF2-40B4-BE49-F238E27FC236}">
                <a16:creationId xmlns:a16="http://schemas.microsoft.com/office/drawing/2014/main" id="{396F0B43-1728-8A92-4862-8677A2A06A66}"/>
              </a:ext>
            </a:extLst>
          </p:cNvPr>
          <p:cNvSpPr txBox="1"/>
          <p:nvPr/>
        </p:nvSpPr>
        <p:spPr>
          <a:xfrm>
            <a:off x="457200" y="2127380"/>
            <a:ext cx="11370733" cy="32716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b="1" dirty="0">
              <a:solidFill>
                <a:srgbClr val="3070B3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>
                <a:solidFill>
                  <a:srgbClr val="3070B3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Correlation 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>
                <a:solidFill>
                  <a:srgbClr val="3070B3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For absolute values dataset top-100 features were highly correlated, for proportional dataset most features were not correlated.</a:t>
            </a:r>
            <a:endParaRPr lang="en-US" altLang="zh-CN" sz="1200" b="1" i="1" dirty="0">
              <a:solidFill>
                <a:srgbClr val="3070B3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>
                <a:solidFill>
                  <a:srgbClr val="3070B3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Data distribution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>
                <a:solidFill>
                  <a:srgbClr val="3070B3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Data quality check, Feature selection, Modeling Assumption Validation, Anomaly detection </a:t>
            </a:r>
            <a:endParaRPr lang="en-US" altLang="zh-CN" sz="1400" b="1" i="1" dirty="0">
              <a:solidFill>
                <a:srgbClr val="3070B3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>
                <a:solidFill>
                  <a:srgbClr val="3070B3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Trend Charts</a:t>
            </a:r>
          </a:p>
        </p:txBody>
      </p:sp>
    </p:spTree>
    <p:extLst>
      <p:ext uri="{BB962C8B-B14F-4D97-AF65-F5344CB8AC3E}">
        <p14:creationId xmlns:p14="http://schemas.microsoft.com/office/powerpoint/2010/main" val="11949184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1902</TotalTime>
  <Words>679</Words>
  <Application>Microsoft Office PowerPoint</Application>
  <PresentationFormat>Widescreen</PresentationFormat>
  <Paragraphs>189</Paragraphs>
  <Slides>32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8" baseType="lpstr">
      <vt:lpstr>等线</vt:lpstr>
      <vt:lpstr>等线 Light</vt:lpstr>
      <vt:lpstr>Microsoft YaHei Light</vt:lpstr>
      <vt:lpstr>Arial</vt:lpstr>
      <vt:lpstr>Calibri</vt:lpstr>
      <vt:lpstr>Office 主题​​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Li Bai</dc:creator>
  <cp:lastModifiedBy>Andrey</cp:lastModifiedBy>
  <cp:revision>58</cp:revision>
  <dcterms:created xsi:type="dcterms:W3CDTF">2023-05-01T12:55:53Z</dcterms:created>
  <dcterms:modified xsi:type="dcterms:W3CDTF">2023-07-12T12:07:37Z</dcterms:modified>
</cp:coreProperties>
</file>